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2" r:id="rId3"/>
  </p:sldMasterIdLst>
  <p:notesMasterIdLst>
    <p:notesMasterId r:id="rId5"/>
  </p:notesMasterIdLst>
  <p:sldIdLst>
    <p:sldId id="470" r:id="rId4"/>
    <p:sldId id="353" r:id="rId6"/>
    <p:sldId id="471" r:id="rId7"/>
    <p:sldId id="495" r:id="rId8"/>
    <p:sldId id="491" r:id="rId9"/>
    <p:sldId id="499" r:id="rId10"/>
    <p:sldId id="505" r:id="rId11"/>
    <p:sldId id="506" r:id="rId12"/>
    <p:sldId id="507" r:id="rId13"/>
    <p:sldId id="492" r:id="rId14"/>
    <p:sldId id="504" r:id="rId15"/>
    <p:sldId id="511" r:id="rId16"/>
    <p:sldId id="510" r:id="rId17"/>
    <p:sldId id="509" r:id="rId18"/>
    <p:sldId id="508" r:id="rId19"/>
    <p:sldId id="512" r:id="rId20"/>
    <p:sldId id="513" r:id="rId21"/>
    <p:sldId id="514" r:id="rId22"/>
    <p:sldId id="515" r:id="rId23"/>
    <p:sldId id="297" r:id="rId24"/>
  </p:sldIdLst>
  <p:sldSz cx="12190095" cy="6859270"/>
  <p:notesSz cx="6858000" cy="9144000"/>
  <p:custDataLst>
    <p:tags r:id="rId28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1" userDrawn="1">
          <p15:clr>
            <a:srgbClr val="A4A3A4"/>
          </p15:clr>
        </p15:guide>
        <p15:guide id="2" pos="383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07858"/>
    <a:srgbClr val="4F956D"/>
    <a:srgbClr val="3296A8"/>
    <a:srgbClr val="6D8AAB"/>
    <a:srgbClr val="31709C"/>
    <a:srgbClr val="7697B3"/>
    <a:srgbClr val="6FA094"/>
    <a:srgbClr val="94BCB4"/>
    <a:srgbClr val="59503C"/>
    <a:srgbClr val="1FBCE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9944" autoAdjust="0"/>
    <p:restoredTop sz="97778" autoAdjust="0"/>
  </p:normalViewPr>
  <p:slideViewPr>
    <p:cSldViewPr snapToGrid="0" showGuides="1">
      <p:cViewPr>
        <p:scale>
          <a:sx n="100" d="100"/>
          <a:sy n="100" d="100"/>
        </p:scale>
        <p:origin x="-744" y="-336"/>
      </p:cViewPr>
      <p:guideLst>
        <p:guide orient="horz" pos="2161"/>
        <p:guide pos="3832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slide" Target="slides/slide2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3" Type="http://schemas.openxmlformats.org/officeDocument/2006/relationships/slideMaster" Target="slideMasters/slideMaster2.xml"/><Relationship Id="rId28" Type="http://schemas.openxmlformats.org/officeDocument/2006/relationships/tags" Target="tags/tag1.xml"/><Relationship Id="rId27" Type="http://schemas.openxmlformats.org/officeDocument/2006/relationships/tableStyles" Target="tableStyles.xml"/><Relationship Id="rId26" Type="http://schemas.openxmlformats.org/officeDocument/2006/relationships/viewProps" Target="viewProps.xml"/><Relationship Id="rId25" Type="http://schemas.openxmlformats.org/officeDocument/2006/relationships/presProps" Target="presProps.xml"/><Relationship Id="rId24" Type="http://schemas.openxmlformats.org/officeDocument/2006/relationships/slide" Target="slides/slide20.xml"/><Relationship Id="rId23" Type="http://schemas.openxmlformats.org/officeDocument/2006/relationships/slide" Target="slides/slide19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0" Type="http://schemas.openxmlformats.org/officeDocument/2006/relationships/slide" Target="slides/slide16.xml"/><Relationship Id="rId2" Type="http://schemas.openxmlformats.org/officeDocument/2006/relationships/theme" Target="theme/theme1.xml"/><Relationship Id="rId19" Type="http://schemas.openxmlformats.org/officeDocument/2006/relationships/slide" Target="slides/slide15.xml"/><Relationship Id="rId18" Type="http://schemas.openxmlformats.org/officeDocument/2006/relationships/slide" Target="slides/slide14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012C8C0-A3D3-487B-AECC-CB6663EAE28D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7388" y="1143000"/>
            <a:ext cx="54832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849D3E0-124D-4DFF-AE99-4EA4CC201DB4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1ppt.com/jieri/" TargetMode="Externa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3802" y="1122624"/>
            <a:ext cx="9142810" cy="2388153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</p:nvPr>
        </p:nvSpPr>
        <p:spPr>
          <a:xfrm>
            <a:off x="1523802" y="3602873"/>
            <a:ext cx="9142810" cy="165614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单击以编辑母版副标题样式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092" y="6357823"/>
            <a:ext cx="2742843" cy="365210"/>
          </a:xfrm>
          <a:prstGeom prst="rect">
            <a:avLst/>
          </a:prstGeom>
        </p:spPr>
        <p:txBody>
          <a:bodyPr/>
          <a:lstStyle/>
          <a:p>
            <a:fld id="{4C4388EF-52D1-4258-9BE5-BCD010C7D4D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075" y="6357823"/>
            <a:ext cx="4114264" cy="365210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09480" y="6357823"/>
            <a:ext cx="2742843" cy="365210"/>
          </a:xfrm>
          <a:prstGeom prst="rect">
            <a:avLst/>
          </a:prstGeom>
        </p:spPr>
        <p:txBody>
          <a:bodyPr/>
          <a:lstStyle/>
          <a:p>
            <a:fld id="{3D3EE65E-57D2-4566-898C-4F2076833F8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092" y="365211"/>
            <a:ext cx="10514231" cy="132587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092" y="1826048"/>
            <a:ext cx="10514231" cy="4352346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092" y="6357823"/>
            <a:ext cx="2742843" cy="365210"/>
          </a:xfrm>
          <a:prstGeom prst="rect">
            <a:avLst/>
          </a:prstGeom>
        </p:spPr>
        <p:txBody>
          <a:bodyPr/>
          <a:lstStyle/>
          <a:p>
            <a:fld id="{4C4388EF-52D1-4258-9BE5-BCD010C7D4D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075" y="6357823"/>
            <a:ext cx="4114264" cy="365210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09480" y="6357823"/>
            <a:ext cx="2742843" cy="365210"/>
          </a:xfrm>
          <a:prstGeom prst="rect">
            <a:avLst/>
          </a:prstGeom>
        </p:spPr>
        <p:txBody>
          <a:bodyPr/>
          <a:lstStyle/>
          <a:p>
            <a:fld id="{3D3EE65E-57D2-4566-898C-4F2076833F8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3764" y="365209"/>
            <a:ext cx="2628558" cy="5813184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092" y="365209"/>
            <a:ext cx="7733293" cy="5813184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092" y="6357823"/>
            <a:ext cx="2742843" cy="365210"/>
          </a:xfrm>
          <a:prstGeom prst="rect">
            <a:avLst/>
          </a:prstGeom>
        </p:spPr>
        <p:txBody>
          <a:bodyPr/>
          <a:lstStyle/>
          <a:p>
            <a:fld id="{4C4388EF-52D1-4258-9BE5-BCD010C7D4D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075" y="6357823"/>
            <a:ext cx="4114264" cy="365210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09480" y="6357823"/>
            <a:ext cx="2742843" cy="365210"/>
          </a:xfrm>
          <a:prstGeom prst="rect">
            <a:avLst/>
          </a:prstGeom>
        </p:spPr>
        <p:txBody>
          <a:bodyPr/>
          <a:lstStyle/>
          <a:p>
            <a:fld id="{3D3EE65E-57D2-4566-898C-4F2076833F8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521" y="274701"/>
            <a:ext cx="10971372" cy="1143265"/>
          </a:xfrm>
          <a:prstGeom prst="rect">
            <a:avLst/>
          </a:prstGeom>
        </p:spPr>
        <p:txBody>
          <a:bodyPr lIns="108850" tIns="54425" rIns="108850" bIns="54425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521" y="1600571"/>
            <a:ext cx="10971372" cy="4527011"/>
          </a:xfrm>
          <a:prstGeom prst="rect">
            <a:avLst/>
          </a:prstGeom>
        </p:spPr>
        <p:txBody>
          <a:bodyPr vert="eaVert" lIns="108850" tIns="54425" rIns="108850" bIns="54425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521" y="6357822"/>
            <a:ext cx="2844430" cy="365210"/>
          </a:xfrm>
          <a:prstGeom prst="rect">
            <a:avLst/>
          </a:prstGeom>
        </p:spPr>
        <p:txBody>
          <a:bodyPr lIns="108850" tIns="54425" rIns="108850" bIns="54425"/>
          <a:lstStyle/>
          <a:p>
            <a:pPr defTabSz="1088390"/>
            <a:fld id="{2E3AAC11-D570-4EA9-AFC0-30FB72BA45EB}" type="datetimeFigureOut">
              <a:rPr lang="zh-CN" altLang="en-US" sz="2100" smtClean="0">
                <a:solidFill>
                  <a:prstClr val="black"/>
                </a:solidFill>
              </a:rPr>
            </a:fld>
            <a:endParaRPr lang="zh-CN" altLang="en-US" sz="2100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058" y="6357822"/>
            <a:ext cx="3860297" cy="365210"/>
          </a:xfrm>
          <a:prstGeom prst="rect">
            <a:avLst/>
          </a:prstGeom>
        </p:spPr>
        <p:txBody>
          <a:bodyPr lIns="108850" tIns="54425" rIns="108850" bIns="54425"/>
          <a:lstStyle/>
          <a:p>
            <a:pPr defTabSz="1088390"/>
            <a:endParaRPr lang="zh-CN" altLang="en-US" sz="2100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6463" y="6357822"/>
            <a:ext cx="2844430" cy="365210"/>
          </a:xfrm>
          <a:prstGeom prst="rect">
            <a:avLst/>
          </a:prstGeom>
        </p:spPr>
        <p:txBody>
          <a:bodyPr lIns="108850" tIns="54425" rIns="108850" bIns="54425"/>
          <a:lstStyle/>
          <a:p>
            <a:pPr defTabSz="1088390"/>
            <a:fld id="{55ECCFAA-F4FB-487C-9F1E-C8836D0C3DC9}" type="slidenum">
              <a:rPr lang="zh-CN" altLang="en-US" sz="2100" smtClean="0">
                <a:solidFill>
                  <a:prstClr val="black"/>
                </a:solidFill>
              </a:rPr>
            </a:fld>
            <a:endParaRPr lang="zh-CN" altLang="en-US" sz="2100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8049" y="274702"/>
            <a:ext cx="2742843" cy="5852880"/>
          </a:xfrm>
          <a:prstGeom prst="rect">
            <a:avLst/>
          </a:prstGeom>
        </p:spPr>
        <p:txBody>
          <a:bodyPr vert="eaVert" lIns="108850" tIns="54425" rIns="108850" bIns="54425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521" y="274702"/>
            <a:ext cx="8025355" cy="5852880"/>
          </a:xfrm>
          <a:prstGeom prst="rect">
            <a:avLst/>
          </a:prstGeom>
        </p:spPr>
        <p:txBody>
          <a:bodyPr vert="eaVert" lIns="108850" tIns="54425" rIns="108850" bIns="54425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521" y="6357822"/>
            <a:ext cx="2844430" cy="365210"/>
          </a:xfrm>
          <a:prstGeom prst="rect">
            <a:avLst/>
          </a:prstGeom>
        </p:spPr>
        <p:txBody>
          <a:bodyPr lIns="108850" tIns="54425" rIns="108850" bIns="54425"/>
          <a:lstStyle/>
          <a:p>
            <a:pPr defTabSz="1088390"/>
            <a:fld id="{2E3AAC11-D570-4EA9-AFC0-30FB72BA45EB}" type="datetimeFigureOut">
              <a:rPr lang="zh-CN" altLang="en-US" sz="2100" smtClean="0">
                <a:solidFill>
                  <a:prstClr val="black"/>
                </a:solidFill>
              </a:rPr>
            </a:fld>
            <a:endParaRPr lang="zh-CN" altLang="en-US" sz="2100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058" y="6357822"/>
            <a:ext cx="3860297" cy="365210"/>
          </a:xfrm>
          <a:prstGeom prst="rect">
            <a:avLst/>
          </a:prstGeom>
        </p:spPr>
        <p:txBody>
          <a:bodyPr lIns="108850" tIns="54425" rIns="108850" bIns="54425"/>
          <a:lstStyle/>
          <a:p>
            <a:pPr defTabSz="1088390"/>
            <a:endParaRPr lang="zh-CN" altLang="en-US" sz="2100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6463" y="6357822"/>
            <a:ext cx="2844430" cy="365210"/>
          </a:xfrm>
          <a:prstGeom prst="rect">
            <a:avLst/>
          </a:prstGeom>
        </p:spPr>
        <p:txBody>
          <a:bodyPr lIns="108850" tIns="54425" rIns="108850" bIns="54425"/>
          <a:lstStyle/>
          <a:p>
            <a:pPr defTabSz="1088390"/>
            <a:fld id="{55ECCFAA-F4FB-487C-9F1E-C8836D0C3DC9}" type="slidenum">
              <a:rPr lang="zh-CN" altLang="en-US" sz="2100" smtClean="0">
                <a:solidFill>
                  <a:prstClr val="black"/>
                </a:solidFill>
              </a:rPr>
            </a:fld>
            <a:endParaRPr lang="zh-CN" altLang="en-US" sz="2100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092" y="365211"/>
            <a:ext cx="10514231" cy="132587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>
          <a:xfrm>
            <a:off x="838092" y="1826048"/>
            <a:ext cx="10514231" cy="435234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092" y="6357823"/>
            <a:ext cx="2742843" cy="365210"/>
          </a:xfrm>
          <a:prstGeom prst="rect">
            <a:avLst/>
          </a:prstGeom>
        </p:spPr>
        <p:txBody>
          <a:bodyPr/>
          <a:lstStyle/>
          <a:p>
            <a:fld id="{4C4388EF-52D1-4258-9BE5-BCD010C7D4D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075" y="6357823"/>
            <a:ext cx="4114264" cy="365210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09480" y="6357823"/>
            <a:ext cx="2742843" cy="365210"/>
          </a:xfrm>
          <a:prstGeom prst="rect">
            <a:avLst/>
          </a:prstGeom>
        </p:spPr>
        <p:txBody>
          <a:bodyPr/>
          <a:lstStyle/>
          <a:p>
            <a:fld id="{3D3EE65E-57D2-4566-898C-4F2076833F8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743" y="1710135"/>
            <a:ext cx="10514231" cy="2853398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1743" y="4590527"/>
            <a:ext cx="10514231" cy="150053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092" y="6357823"/>
            <a:ext cx="2742843" cy="365210"/>
          </a:xfrm>
          <a:prstGeom prst="rect">
            <a:avLst/>
          </a:prstGeom>
        </p:spPr>
        <p:txBody>
          <a:bodyPr/>
          <a:lstStyle/>
          <a:p>
            <a:fld id="{4C4388EF-52D1-4258-9BE5-BCD010C7D4D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075" y="6357823"/>
            <a:ext cx="4114264" cy="365210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09480" y="6357823"/>
            <a:ext cx="2742843" cy="365210"/>
          </a:xfrm>
          <a:prstGeom prst="rect">
            <a:avLst/>
          </a:prstGeom>
        </p:spPr>
        <p:txBody>
          <a:bodyPr/>
          <a:lstStyle/>
          <a:p>
            <a:fld id="{3D3EE65E-57D2-4566-898C-4F2076833F8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092" y="365211"/>
            <a:ext cx="10514231" cy="132587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 hasCustomPrompt="1"/>
          </p:nvPr>
        </p:nvSpPr>
        <p:spPr>
          <a:xfrm>
            <a:off x="838091" y="1826048"/>
            <a:ext cx="5180926" cy="435234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6171396" y="1826048"/>
            <a:ext cx="5180926" cy="435234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092" y="6357823"/>
            <a:ext cx="2742843" cy="365210"/>
          </a:xfrm>
          <a:prstGeom prst="rect">
            <a:avLst/>
          </a:prstGeom>
        </p:spPr>
        <p:txBody>
          <a:bodyPr/>
          <a:lstStyle/>
          <a:p>
            <a:fld id="{4C4388EF-52D1-4258-9BE5-BCD010C7D4D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075" y="6357823"/>
            <a:ext cx="4114264" cy="365210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09480" y="6357823"/>
            <a:ext cx="2742843" cy="365210"/>
          </a:xfrm>
          <a:prstGeom prst="rect">
            <a:avLst/>
          </a:prstGeom>
        </p:spPr>
        <p:txBody>
          <a:bodyPr/>
          <a:lstStyle/>
          <a:p>
            <a:fld id="{3D3EE65E-57D2-4566-898C-4F2076833F8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680" y="365211"/>
            <a:ext cx="10514231" cy="132587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679" y="1681553"/>
            <a:ext cx="5157116" cy="824103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679" y="2505656"/>
            <a:ext cx="5157116" cy="368544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1398" y="1681553"/>
            <a:ext cx="5182513" cy="824103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1398" y="2505656"/>
            <a:ext cx="5182513" cy="368544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838092" y="6357823"/>
            <a:ext cx="2742843" cy="365210"/>
          </a:xfrm>
          <a:prstGeom prst="rect">
            <a:avLst/>
          </a:prstGeom>
        </p:spPr>
        <p:txBody>
          <a:bodyPr/>
          <a:lstStyle/>
          <a:p>
            <a:fld id="{4C4388EF-52D1-4258-9BE5-BCD010C7D4D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4038075" y="6357823"/>
            <a:ext cx="4114264" cy="365210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8609480" y="6357823"/>
            <a:ext cx="2742843" cy="365210"/>
          </a:xfrm>
          <a:prstGeom prst="rect">
            <a:avLst/>
          </a:prstGeom>
        </p:spPr>
        <p:txBody>
          <a:bodyPr/>
          <a:lstStyle/>
          <a:p>
            <a:fld id="{3D3EE65E-57D2-4566-898C-4F2076833F8D}" type="slidenum">
              <a:rPr lang="zh-CN" altLang="en-US" smtClean="0"/>
            </a:fld>
            <a:endParaRPr lang="zh-CN" altLang="en-US"/>
          </a:p>
        </p:txBody>
      </p:sp>
      <p:sp>
        <p:nvSpPr>
          <p:cNvPr id="11" name="TextBox 10"/>
          <p:cNvSpPr txBox="1"/>
          <p:nvPr userDrawn="1"/>
        </p:nvSpPr>
        <p:spPr>
          <a:xfrm>
            <a:off x="1907704" y="2191259"/>
            <a:ext cx="1440159" cy="118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hlinkClick r:id="rId2"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hlinkClick r:id="rId2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hlinkClick r:id="rId2"/>
              </a:rPr>
              <a:t>模板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http://www.1ppt.com/jieri/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092" y="365211"/>
            <a:ext cx="10514231" cy="132587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092" y="6357823"/>
            <a:ext cx="2742843" cy="365210"/>
          </a:xfrm>
          <a:prstGeom prst="rect">
            <a:avLst/>
          </a:prstGeom>
        </p:spPr>
        <p:txBody>
          <a:bodyPr/>
          <a:lstStyle/>
          <a:p>
            <a:fld id="{4C4388EF-52D1-4258-9BE5-BCD010C7D4D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075" y="6357823"/>
            <a:ext cx="4114264" cy="365210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09480" y="6357823"/>
            <a:ext cx="2742843" cy="365210"/>
          </a:xfrm>
          <a:prstGeom prst="rect">
            <a:avLst/>
          </a:prstGeom>
        </p:spPr>
        <p:txBody>
          <a:bodyPr/>
          <a:lstStyle/>
          <a:p>
            <a:fld id="{3D3EE65E-57D2-4566-898C-4F2076833F8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838092" y="6357823"/>
            <a:ext cx="2742843" cy="365210"/>
          </a:xfrm>
          <a:prstGeom prst="rect">
            <a:avLst/>
          </a:prstGeom>
        </p:spPr>
        <p:txBody>
          <a:bodyPr/>
          <a:lstStyle/>
          <a:p>
            <a:fld id="{4C4388EF-52D1-4258-9BE5-BCD010C7D4D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4038075" y="6357823"/>
            <a:ext cx="4114264" cy="365210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8609480" y="6357823"/>
            <a:ext cx="2742843" cy="365210"/>
          </a:xfrm>
          <a:prstGeom prst="rect">
            <a:avLst/>
          </a:prstGeom>
        </p:spPr>
        <p:txBody>
          <a:bodyPr/>
          <a:lstStyle/>
          <a:p>
            <a:fld id="{3D3EE65E-57D2-4566-898C-4F2076833F8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679" y="457307"/>
            <a:ext cx="3931725" cy="1600571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>
          <a:xfrm>
            <a:off x="5182514" y="987654"/>
            <a:ext cx="6171397" cy="4874754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679" y="2057877"/>
            <a:ext cx="3931725" cy="381247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092" y="6357823"/>
            <a:ext cx="2742843" cy="365210"/>
          </a:xfrm>
          <a:prstGeom prst="rect">
            <a:avLst/>
          </a:prstGeom>
        </p:spPr>
        <p:txBody>
          <a:bodyPr/>
          <a:lstStyle/>
          <a:p>
            <a:fld id="{4C4388EF-52D1-4258-9BE5-BCD010C7D4D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075" y="6357823"/>
            <a:ext cx="4114264" cy="365210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09480" y="6357823"/>
            <a:ext cx="2742843" cy="365210"/>
          </a:xfrm>
          <a:prstGeom prst="rect">
            <a:avLst/>
          </a:prstGeom>
        </p:spPr>
        <p:txBody>
          <a:bodyPr/>
          <a:lstStyle/>
          <a:p>
            <a:fld id="{3D3EE65E-57D2-4566-898C-4F2076833F8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679" y="457307"/>
            <a:ext cx="3931725" cy="1600571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2514" y="987654"/>
            <a:ext cx="6171397" cy="487475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679" y="2057877"/>
            <a:ext cx="3931725" cy="381247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092" y="6357823"/>
            <a:ext cx="2742843" cy="365210"/>
          </a:xfrm>
          <a:prstGeom prst="rect">
            <a:avLst/>
          </a:prstGeom>
        </p:spPr>
        <p:txBody>
          <a:bodyPr/>
          <a:lstStyle/>
          <a:p>
            <a:fld id="{4C4388EF-52D1-4258-9BE5-BCD010C7D4D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075" y="6357823"/>
            <a:ext cx="4114264" cy="365210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09480" y="6357823"/>
            <a:ext cx="2742843" cy="365210"/>
          </a:xfrm>
          <a:prstGeom prst="rect">
            <a:avLst/>
          </a:prstGeom>
        </p:spPr>
        <p:txBody>
          <a:bodyPr/>
          <a:lstStyle/>
          <a:p>
            <a:fld id="{3D3EE65E-57D2-4566-898C-4F2076833F8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5" Type="http://schemas.openxmlformats.org/officeDocument/2006/relationships/theme" Target="../theme/theme1.xml"/><Relationship Id="rId14" Type="http://schemas.openxmlformats.org/officeDocument/2006/relationships/image" Target="../media/image1.jpeg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4" Type="http://schemas.openxmlformats.org/officeDocument/2006/relationships/theme" Target="../theme/theme2.xml"/><Relationship Id="rId3" Type="http://schemas.openxmlformats.org/officeDocument/2006/relationships/slideLayout" Target="../slideLayouts/slideLayout16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</p:sldLayoutIdLst>
  <p:txStyles>
    <p:titleStyle>
      <a:lvl1pPr algn="ctr" defTabSz="1088390" rtl="0" eaLnBrk="1" latinLnBrk="0" hangingPunct="1">
        <a:spcBef>
          <a:spcPct val="0"/>
        </a:spcBef>
        <a:buNone/>
        <a:defRPr sz="5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08305" indent="-408305" algn="l" defTabSz="1088390" rtl="0" eaLnBrk="1" latinLnBrk="0" hangingPunct="1">
        <a:spcBef>
          <a:spcPct val="20000"/>
        </a:spcBef>
        <a:buFont typeface="Arial" panose="020B0604020202020204" pitchFamily="34" charset="0"/>
        <a:buChar char="•"/>
        <a:defRPr sz="3800" kern="1200">
          <a:solidFill>
            <a:schemeClr val="tx1"/>
          </a:solidFill>
          <a:latin typeface="+mn-lt"/>
          <a:ea typeface="+mn-ea"/>
          <a:cs typeface="+mn-cs"/>
        </a:defRPr>
      </a:lvl1pPr>
      <a:lvl2pPr marL="884555" indent="-340360" algn="l" defTabSz="1088390" rtl="0" eaLnBrk="1" latinLnBrk="0" hangingPunct="1">
        <a:spcBef>
          <a:spcPct val="20000"/>
        </a:spcBef>
        <a:buFont typeface="Arial" panose="020B0604020202020204" pitchFamily="34" charset="0"/>
        <a:buChar char="–"/>
        <a:defRPr sz="3300" kern="1200">
          <a:solidFill>
            <a:schemeClr val="tx1"/>
          </a:solidFill>
          <a:latin typeface="+mn-lt"/>
          <a:ea typeface="+mn-ea"/>
          <a:cs typeface="+mn-cs"/>
        </a:defRPr>
      </a:lvl2pPr>
      <a:lvl3pPr marL="1360805" indent="-272415" algn="l" defTabSz="1088390" rtl="0" eaLnBrk="1" latinLnBrk="0" hangingPunct="1">
        <a:spcBef>
          <a:spcPct val="20000"/>
        </a:spcBef>
        <a:buFont typeface="Arial" panose="020B0604020202020204" pitchFamily="34" charset="0"/>
        <a:buChar char="•"/>
        <a:defRPr sz="2900" kern="1200">
          <a:solidFill>
            <a:schemeClr val="tx1"/>
          </a:solidFill>
          <a:latin typeface="+mn-lt"/>
          <a:ea typeface="+mn-ea"/>
          <a:cs typeface="+mn-cs"/>
        </a:defRPr>
      </a:lvl3pPr>
      <a:lvl4pPr marL="1905000" indent="-272415" algn="l" defTabSz="1088390" rtl="0" eaLnBrk="1" latinLnBrk="0" hangingPunct="1">
        <a:spcBef>
          <a:spcPct val="20000"/>
        </a:spcBef>
        <a:buFont typeface="Arial" panose="020B0604020202020204" pitchFamily="34" charset="0"/>
        <a:buChar char="–"/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49195" indent="-272415" algn="l" defTabSz="1088390" rtl="0" eaLnBrk="1" latinLnBrk="0" hangingPunct="1">
        <a:spcBef>
          <a:spcPct val="20000"/>
        </a:spcBef>
        <a:buFont typeface="Arial" panose="020B0604020202020204" pitchFamily="34" charset="0"/>
        <a:buChar char="»"/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2993390" indent="-272415" algn="l" defTabSz="108839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537585" indent="-272415" algn="l" defTabSz="108839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081780" indent="-272415" algn="l" defTabSz="108839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625975" indent="-272415" algn="l" defTabSz="108839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088390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44195" algn="l" defTabSz="1088390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88390" algn="l" defTabSz="1088390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632585" algn="l" defTabSz="1088390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176780" algn="l" defTabSz="1088390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720975" algn="l" defTabSz="1088390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265805" algn="l" defTabSz="1088390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810000" algn="l" defTabSz="1088390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354195" algn="l" defTabSz="1088390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2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9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2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2.jpeg"/></Relationships>
</file>

<file path=ppt/slides/_rels/slide6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6.xml"/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481"/>
            <a:ext cx="12190413" cy="6857107"/>
          </a:xfrm>
          <a:prstGeom prst="rect">
            <a:avLst/>
          </a:prstGeom>
        </p:spPr>
      </p:pic>
      <p:grpSp>
        <p:nvGrpSpPr>
          <p:cNvPr id="5" name="组合 4"/>
          <p:cNvGrpSpPr/>
          <p:nvPr/>
        </p:nvGrpSpPr>
        <p:grpSpPr>
          <a:xfrm rot="5400000">
            <a:off x="4192023" y="-300377"/>
            <a:ext cx="3657599" cy="6874556"/>
            <a:chOff x="1921302" y="1545658"/>
            <a:chExt cx="8426114" cy="3621241"/>
          </a:xfrm>
        </p:grpSpPr>
        <p:grpSp>
          <p:nvGrpSpPr>
            <p:cNvPr id="6" name="组合 5"/>
            <p:cNvGrpSpPr/>
            <p:nvPr/>
          </p:nvGrpSpPr>
          <p:grpSpPr>
            <a:xfrm flipH="1" flipV="1">
              <a:off x="9270355" y="1545658"/>
              <a:ext cx="528489" cy="376022"/>
              <a:chOff x="2945453" y="2246911"/>
              <a:chExt cx="5437284" cy="3868656"/>
            </a:xfrm>
          </p:grpSpPr>
          <p:cxnSp>
            <p:nvCxnSpPr>
              <p:cNvPr id="18" name="直接连接符 17"/>
              <p:cNvCxnSpPr/>
              <p:nvPr/>
            </p:nvCxnSpPr>
            <p:spPr>
              <a:xfrm flipH="1">
                <a:off x="3802741" y="2246911"/>
                <a:ext cx="0" cy="3868656"/>
              </a:xfrm>
              <a:prstGeom prst="line">
                <a:avLst/>
              </a:prstGeom>
              <a:ln w="28575">
                <a:solidFill>
                  <a:srgbClr val="407858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直接连接符 18"/>
              <p:cNvCxnSpPr/>
              <p:nvPr/>
            </p:nvCxnSpPr>
            <p:spPr>
              <a:xfrm flipV="1">
                <a:off x="2945453" y="5227012"/>
                <a:ext cx="5437284" cy="0"/>
              </a:xfrm>
              <a:prstGeom prst="line">
                <a:avLst/>
              </a:prstGeom>
              <a:ln w="28575">
                <a:solidFill>
                  <a:srgbClr val="407858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" name="组合 6"/>
            <p:cNvGrpSpPr/>
            <p:nvPr/>
          </p:nvGrpSpPr>
          <p:grpSpPr>
            <a:xfrm>
              <a:off x="1921302" y="4790877"/>
              <a:ext cx="8426114" cy="376022"/>
              <a:chOff x="-2171696" y="2246911"/>
              <a:chExt cx="86690873" cy="3868656"/>
            </a:xfrm>
          </p:grpSpPr>
          <p:cxnSp>
            <p:nvCxnSpPr>
              <p:cNvPr id="16" name="直接连接符 15"/>
              <p:cNvCxnSpPr/>
              <p:nvPr/>
            </p:nvCxnSpPr>
            <p:spPr>
              <a:xfrm flipH="1">
                <a:off x="3802741" y="2246911"/>
                <a:ext cx="0" cy="3868656"/>
              </a:xfrm>
              <a:prstGeom prst="line">
                <a:avLst/>
              </a:prstGeom>
              <a:ln w="28575">
                <a:solidFill>
                  <a:srgbClr val="407858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直接连接符 16"/>
              <p:cNvCxnSpPr/>
              <p:nvPr/>
            </p:nvCxnSpPr>
            <p:spPr>
              <a:xfrm rot="16200000">
                <a:off x="41173741" y="-38118428"/>
                <a:ext cx="0" cy="86690873"/>
              </a:xfrm>
              <a:prstGeom prst="line">
                <a:avLst/>
              </a:prstGeom>
              <a:ln w="28575">
                <a:solidFill>
                  <a:srgbClr val="407858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8" name="组合 7"/>
            <p:cNvGrpSpPr/>
            <p:nvPr/>
          </p:nvGrpSpPr>
          <p:grpSpPr>
            <a:xfrm flipH="1">
              <a:off x="1950562" y="1545658"/>
              <a:ext cx="8221307" cy="3621241"/>
              <a:chOff x="1558340" y="747372"/>
              <a:chExt cx="8221307" cy="3621241"/>
            </a:xfrm>
          </p:grpSpPr>
          <p:grpSp>
            <p:nvGrpSpPr>
              <p:cNvPr id="10" name="组合 9"/>
              <p:cNvGrpSpPr/>
              <p:nvPr/>
            </p:nvGrpSpPr>
            <p:grpSpPr>
              <a:xfrm flipH="1" flipV="1">
                <a:off x="1558340" y="747372"/>
                <a:ext cx="8221307" cy="376022"/>
                <a:chOff x="-1870662" y="2246911"/>
                <a:chExt cx="84583757" cy="3868656"/>
              </a:xfrm>
            </p:grpSpPr>
            <p:cxnSp>
              <p:nvCxnSpPr>
                <p:cNvPr id="14" name="直接连接符 13"/>
                <p:cNvCxnSpPr/>
                <p:nvPr/>
              </p:nvCxnSpPr>
              <p:spPr>
                <a:xfrm flipH="1">
                  <a:off x="3802741" y="2246911"/>
                  <a:ext cx="0" cy="3868656"/>
                </a:xfrm>
                <a:prstGeom prst="line">
                  <a:avLst/>
                </a:prstGeom>
                <a:ln w="28575">
                  <a:solidFill>
                    <a:srgbClr val="407858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" name="直接连接符 14"/>
                <p:cNvCxnSpPr/>
                <p:nvPr/>
              </p:nvCxnSpPr>
              <p:spPr>
                <a:xfrm rot="5400000" flipV="1">
                  <a:off x="40421217" y="-37064867"/>
                  <a:ext cx="0" cy="84583757"/>
                </a:xfrm>
                <a:prstGeom prst="line">
                  <a:avLst/>
                </a:prstGeom>
                <a:ln w="28575">
                  <a:solidFill>
                    <a:srgbClr val="407858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1" name="组合 10"/>
              <p:cNvGrpSpPr/>
              <p:nvPr/>
            </p:nvGrpSpPr>
            <p:grpSpPr>
              <a:xfrm>
                <a:off x="1931365" y="3992591"/>
                <a:ext cx="528489" cy="376022"/>
                <a:chOff x="2945453" y="2246911"/>
                <a:chExt cx="5437284" cy="3868656"/>
              </a:xfrm>
            </p:grpSpPr>
            <p:cxnSp>
              <p:nvCxnSpPr>
                <p:cNvPr id="12" name="直接连接符 11"/>
                <p:cNvCxnSpPr/>
                <p:nvPr/>
              </p:nvCxnSpPr>
              <p:spPr>
                <a:xfrm flipH="1">
                  <a:off x="3802741" y="2246911"/>
                  <a:ext cx="0" cy="3868656"/>
                </a:xfrm>
                <a:prstGeom prst="line">
                  <a:avLst/>
                </a:prstGeom>
                <a:ln w="28575">
                  <a:solidFill>
                    <a:srgbClr val="407858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" name="直接连接符 12"/>
                <p:cNvCxnSpPr/>
                <p:nvPr/>
              </p:nvCxnSpPr>
              <p:spPr>
                <a:xfrm flipV="1">
                  <a:off x="2945453" y="5227012"/>
                  <a:ext cx="5437284" cy="0"/>
                </a:xfrm>
                <a:prstGeom prst="line">
                  <a:avLst/>
                </a:prstGeom>
                <a:ln w="28575">
                  <a:solidFill>
                    <a:srgbClr val="407858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  <p:grpSp>
        <p:nvGrpSpPr>
          <p:cNvPr id="20" name="组合 19"/>
          <p:cNvGrpSpPr/>
          <p:nvPr/>
        </p:nvGrpSpPr>
        <p:grpSpPr>
          <a:xfrm flipH="1">
            <a:off x="3443261" y="2359385"/>
            <a:ext cx="5026753" cy="1669015"/>
            <a:chOff x="3306501" y="2849598"/>
            <a:chExt cx="3917100" cy="1300583"/>
          </a:xfrm>
        </p:grpSpPr>
        <p:sp>
          <p:nvSpPr>
            <p:cNvPr id="21" name="TextBox 18"/>
            <p:cNvSpPr txBox="1"/>
            <p:nvPr/>
          </p:nvSpPr>
          <p:spPr>
            <a:xfrm>
              <a:off x="3306501" y="3646526"/>
              <a:ext cx="3908713" cy="5036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600" b="1" spc="600" dirty="0" smtClean="0">
                  <a:solidFill>
                    <a:srgbClr val="407858"/>
                  </a:solidFill>
                  <a:cs typeface="+mn-ea"/>
                  <a:sym typeface="+mn-lt"/>
                </a:rPr>
                <a:t>Happy new year</a:t>
              </a:r>
              <a:endParaRPr lang="en-US" sz="3600" b="1" spc="600" dirty="0">
                <a:solidFill>
                  <a:srgbClr val="407858"/>
                </a:solidFill>
                <a:cs typeface="+mn-ea"/>
                <a:sym typeface="+mn-lt"/>
              </a:endParaRPr>
            </a:p>
          </p:txBody>
        </p:sp>
        <p:sp>
          <p:nvSpPr>
            <p:cNvPr id="22" name="TextBox 13"/>
            <p:cNvSpPr txBox="1"/>
            <p:nvPr/>
          </p:nvSpPr>
          <p:spPr>
            <a:xfrm>
              <a:off x="3655174" y="2849598"/>
              <a:ext cx="3568427" cy="6115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4500" b="1" spc="300" dirty="0" smtClean="0">
                  <a:solidFill>
                    <a:srgbClr val="407858"/>
                  </a:solidFill>
                  <a:cs typeface="+mn-ea"/>
                  <a:sym typeface="+mn-lt"/>
                </a:rPr>
                <a:t>千方百剂年结存</a:t>
              </a:r>
              <a:endParaRPr lang="en-US" altLang="zh-CN" sz="4500" b="1" spc="300" dirty="0">
                <a:solidFill>
                  <a:srgbClr val="407858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6" name="Group 18"/>
          <p:cNvGrpSpPr/>
          <p:nvPr/>
        </p:nvGrpSpPr>
        <p:grpSpPr>
          <a:xfrm flipV="1">
            <a:off x="3585379" y="3115397"/>
            <a:ext cx="3602168" cy="265848"/>
            <a:chOff x="6927228" y="7552706"/>
            <a:chExt cx="3076657" cy="227062"/>
          </a:xfrm>
          <a:solidFill>
            <a:srgbClr val="407858"/>
          </a:solidFill>
        </p:grpSpPr>
        <p:sp>
          <p:nvSpPr>
            <p:cNvPr id="27" name="Oval 19"/>
            <p:cNvSpPr>
              <a:spLocks noChangeAspect="1"/>
            </p:cNvSpPr>
            <p:nvPr/>
          </p:nvSpPr>
          <p:spPr>
            <a:xfrm rot="18861538">
              <a:off x="6927228" y="7711914"/>
              <a:ext cx="64008" cy="64008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 sz="1100" b="1" dirty="0">
                <a:solidFill>
                  <a:srgbClr val="407858"/>
                </a:solidFill>
                <a:cs typeface="+mn-ea"/>
                <a:sym typeface="+mn-lt"/>
              </a:endParaRPr>
            </a:p>
          </p:txBody>
        </p:sp>
        <p:sp>
          <p:nvSpPr>
            <p:cNvPr id="28" name="Oval 20"/>
            <p:cNvSpPr>
              <a:spLocks noChangeAspect="1"/>
            </p:cNvSpPr>
            <p:nvPr/>
          </p:nvSpPr>
          <p:spPr>
            <a:xfrm rot="18861538">
              <a:off x="7142741" y="7709503"/>
              <a:ext cx="64008" cy="64008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 sz="1100" b="1" dirty="0">
                <a:solidFill>
                  <a:srgbClr val="407858"/>
                </a:solidFill>
                <a:cs typeface="+mn-ea"/>
                <a:sym typeface="+mn-lt"/>
              </a:endParaRPr>
            </a:p>
          </p:txBody>
        </p:sp>
        <p:sp>
          <p:nvSpPr>
            <p:cNvPr id="29" name="Oval 21"/>
            <p:cNvSpPr>
              <a:spLocks noChangeAspect="1"/>
            </p:cNvSpPr>
            <p:nvPr/>
          </p:nvSpPr>
          <p:spPr>
            <a:xfrm rot="18861538">
              <a:off x="7358254" y="7707092"/>
              <a:ext cx="64008" cy="64008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 sz="1100" b="1" dirty="0">
                <a:solidFill>
                  <a:srgbClr val="407858"/>
                </a:solidFill>
                <a:cs typeface="+mn-ea"/>
                <a:sym typeface="+mn-lt"/>
              </a:endParaRPr>
            </a:p>
          </p:txBody>
        </p:sp>
        <p:sp>
          <p:nvSpPr>
            <p:cNvPr id="30" name="Oval 22"/>
            <p:cNvSpPr>
              <a:spLocks noChangeAspect="1"/>
            </p:cNvSpPr>
            <p:nvPr/>
          </p:nvSpPr>
          <p:spPr>
            <a:xfrm rot="18861538">
              <a:off x="7573766" y="7712631"/>
              <a:ext cx="64008" cy="64008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 sz="1100" b="1" dirty="0">
                <a:solidFill>
                  <a:srgbClr val="407858"/>
                </a:solidFill>
                <a:cs typeface="+mn-ea"/>
                <a:sym typeface="+mn-lt"/>
              </a:endParaRPr>
            </a:p>
          </p:txBody>
        </p:sp>
        <p:sp>
          <p:nvSpPr>
            <p:cNvPr id="31" name="Oval 23"/>
            <p:cNvSpPr>
              <a:spLocks noChangeAspect="1"/>
            </p:cNvSpPr>
            <p:nvPr/>
          </p:nvSpPr>
          <p:spPr>
            <a:xfrm rot="18861538">
              <a:off x="7789279" y="7710220"/>
              <a:ext cx="64008" cy="64008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 sz="1100" b="1" dirty="0">
                <a:solidFill>
                  <a:srgbClr val="407858"/>
                </a:solidFill>
                <a:cs typeface="+mn-ea"/>
                <a:sym typeface="+mn-lt"/>
              </a:endParaRPr>
            </a:p>
          </p:txBody>
        </p:sp>
        <p:sp>
          <p:nvSpPr>
            <p:cNvPr id="32" name="Oval 24"/>
            <p:cNvSpPr>
              <a:spLocks noChangeAspect="1"/>
            </p:cNvSpPr>
            <p:nvPr/>
          </p:nvSpPr>
          <p:spPr>
            <a:xfrm rot="18861538">
              <a:off x="8004792" y="7715760"/>
              <a:ext cx="64008" cy="64008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 sz="1100" b="1" dirty="0">
                <a:solidFill>
                  <a:srgbClr val="407858"/>
                </a:solidFill>
                <a:cs typeface="+mn-ea"/>
                <a:sym typeface="+mn-lt"/>
              </a:endParaRPr>
            </a:p>
          </p:txBody>
        </p:sp>
        <p:sp>
          <p:nvSpPr>
            <p:cNvPr id="33" name="Oval 25"/>
            <p:cNvSpPr>
              <a:spLocks noChangeAspect="1"/>
            </p:cNvSpPr>
            <p:nvPr/>
          </p:nvSpPr>
          <p:spPr>
            <a:xfrm rot="18861538">
              <a:off x="8220304" y="7713348"/>
              <a:ext cx="64008" cy="64008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 sz="1100" b="1" dirty="0">
                <a:solidFill>
                  <a:srgbClr val="407858"/>
                </a:solidFill>
                <a:cs typeface="+mn-ea"/>
                <a:sym typeface="+mn-lt"/>
              </a:endParaRPr>
            </a:p>
          </p:txBody>
        </p:sp>
        <p:sp>
          <p:nvSpPr>
            <p:cNvPr id="34" name="Oval 26"/>
            <p:cNvSpPr>
              <a:spLocks noChangeAspect="1"/>
            </p:cNvSpPr>
            <p:nvPr/>
          </p:nvSpPr>
          <p:spPr>
            <a:xfrm rot="18861538">
              <a:off x="8435817" y="7710937"/>
              <a:ext cx="64008" cy="64008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 sz="1100" b="1" dirty="0">
                <a:solidFill>
                  <a:srgbClr val="407858"/>
                </a:solidFill>
                <a:cs typeface="+mn-ea"/>
                <a:sym typeface="+mn-lt"/>
              </a:endParaRPr>
            </a:p>
          </p:txBody>
        </p:sp>
        <p:sp>
          <p:nvSpPr>
            <p:cNvPr id="35" name="Oval 27"/>
            <p:cNvSpPr>
              <a:spLocks noChangeAspect="1"/>
            </p:cNvSpPr>
            <p:nvPr/>
          </p:nvSpPr>
          <p:spPr>
            <a:xfrm rot="18861538">
              <a:off x="8651330" y="7708526"/>
              <a:ext cx="64008" cy="64008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 sz="1100" b="1" dirty="0">
                <a:solidFill>
                  <a:srgbClr val="407858"/>
                </a:solidFill>
                <a:cs typeface="+mn-ea"/>
                <a:sym typeface="+mn-lt"/>
              </a:endParaRPr>
            </a:p>
          </p:txBody>
        </p:sp>
        <p:sp>
          <p:nvSpPr>
            <p:cNvPr id="36" name="Oval 29"/>
            <p:cNvSpPr>
              <a:spLocks noChangeAspect="1"/>
            </p:cNvSpPr>
            <p:nvPr/>
          </p:nvSpPr>
          <p:spPr>
            <a:xfrm rot="18861538">
              <a:off x="8866842" y="7714065"/>
              <a:ext cx="64008" cy="64008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 sz="1100" b="1" dirty="0">
                <a:solidFill>
                  <a:srgbClr val="407858"/>
                </a:solidFill>
                <a:cs typeface="+mn-ea"/>
                <a:sym typeface="+mn-lt"/>
              </a:endParaRPr>
            </a:p>
          </p:txBody>
        </p:sp>
        <p:sp>
          <p:nvSpPr>
            <p:cNvPr id="37" name="Oval 30"/>
            <p:cNvSpPr>
              <a:spLocks noChangeAspect="1"/>
            </p:cNvSpPr>
            <p:nvPr/>
          </p:nvSpPr>
          <p:spPr>
            <a:xfrm rot="18861538">
              <a:off x="9082355" y="7711654"/>
              <a:ext cx="64008" cy="64008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 sz="1100" b="1" dirty="0">
                <a:solidFill>
                  <a:srgbClr val="407858"/>
                </a:solidFill>
                <a:cs typeface="+mn-ea"/>
                <a:sym typeface="+mn-lt"/>
              </a:endParaRPr>
            </a:p>
          </p:txBody>
        </p:sp>
        <p:sp>
          <p:nvSpPr>
            <p:cNvPr id="38" name="Oval 31"/>
            <p:cNvSpPr>
              <a:spLocks noChangeAspect="1"/>
            </p:cNvSpPr>
            <p:nvPr/>
          </p:nvSpPr>
          <p:spPr>
            <a:xfrm rot="18861538">
              <a:off x="9297868" y="7709243"/>
              <a:ext cx="64008" cy="64008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 sz="1100" b="1" dirty="0">
                <a:solidFill>
                  <a:srgbClr val="407858"/>
                </a:solidFill>
                <a:cs typeface="+mn-ea"/>
                <a:sym typeface="+mn-lt"/>
              </a:endParaRPr>
            </a:p>
          </p:txBody>
        </p:sp>
        <p:sp>
          <p:nvSpPr>
            <p:cNvPr id="39" name="Oval 32"/>
            <p:cNvSpPr>
              <a:spLocks noChangeAspect="1"/>
            </p:cNvSpPr>
            <p:nvPr/>
          </p:nvSpPr>
          <p:spPr>
            <a:xfrm rot="18861538">
              <a:off x="6927228" y="7557528"/>
              <a:ext cx="64008" cy="64008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 sz="1100" b="1" dirty="0">
                <a:solidFill>
                  <a:srgbClr val="407858"/>
                </a:solidFill>
                <a:cs typeface="+mn-ea"/>
                <a:sym typeface="+mn-lt"/>
              </a:endParaRPr>
            </a:p>
          </p:txBody>
        </p:sp>
        <p:sp>
          <p:nvSpPr>
            <p:cNvPr id="40" name="Oval 33"/>
            <p:cNvSpPr>
              <a:spLocks noChangeAspect="1"/>
            </p:cNvSpPr>
            <p:nvPr/>
          </p:nvSpPr>
          <p:spPr>
            <a:xfrm rot="18861538">
              <a:off x="7142741" y="7555117"/>
              <a:ext cx="64008" cy="64008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 sz="1100" b="1" dirty="0">
                <a:solidFill>
                  <a:srgbClr val="407858"/>
                </a:solidFill>
                <a:cs typeface="+mn-ea"/>
                <a:sym typeface="+mn-lt"/>
              </a:endParaRPr>
            </a:p>
          </p:txBody>
        </p:sp>
        <p:sp>
          <p:nvSpPr>
            <p:cNvPr id="41" name="Oval 34"/>
            <p:cNvSpPr>
              <a:spLocks noChangeAspect="1"/>
            </p:cNvSpPr>
            <p:nvPr/>
          </p:nvSpPr>
          <p:spPr>
            <a:xfrm rot="18861538">
              <a:off x="7358254" y="7552706"/>
              <a:ext cx="64008" cy="64008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 sz="1100" b="1" dirty="0">
                <a:solidFill>
                  <a:srgbClr val="407858"/>
                </a:solidFill>
                <a:cs typeface="+mn-ea"/>
                <a:sym typeface="+mn-lt"/>
              </a:endParaRPr>
            </a:p>
          </p:txBody>
        </p:sp>
        <p:sp>
          <p:nvSpPr>
            <p:cNvPr id="42" name="Oval 35"/>
            <p:cNvSpPr>
              <a:spLocks noChangeAspect="1"/>
            </p:cNvSpPr>
            <p:nvPr/>
          </p:nvSpPr>
          <p:spPr>
            <a:xfrm rot="18861538">
              <a:off x="7573766" y="7558245"/>
              <a:ext cx="64008" cy="64008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 sz="1100" b="1" dirty="0">
                <a:solidFill>
                  <a:srgbClr val="407858"/>
                </a:solidFill>
                <a:cs typeface="+mn-ea"/>
                <a:sym typeface="+mn-lt"/>
              </a:endParaRPr>
            </a:p>
          </p:txBody>
        </p:sp>
        <p:sp>
          <p:nvSpPr>
            <p:cNvPr id="43" name="Oval 36"/>
            <p:cNvSpPr>
              <a:spLocks noChangeAspect="1"/>
            </p:cNvSpPr>
            <p:nvPr/>
          </p:nvSpPr>
          <p:spPr>
            <a:xfrm rot="18861538">
              <a:off x="7789279" y="7555834"/>
              <a:ext cx="64008" cy="64008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 sz="1100" b="1" dirty="0">
                <a:solidFill>
                  <a:srgbClr val="407858"/>
                </a:solidFill>
                <a:cs typeface="+mn-ea"/>
                <a:sym typeface="+mn-lt"/>
              </a:endParaRPr>
            </a:p>
          </p:txBody>
        </p:sp>
        <p:sp>
          <p:nvSpPr>
            <p:cNvPr id="44" name="Oval 37"/>
            <p:cNvSpPr>
              <a:spLocks noChangeAspect="1"/>
            </p:cNvSpPr>
            <p:nvPr/>
          </p:nvSpPr>
          <p:spPr>
            <a:xfrm rot="18861538">
              <a:off x="8004792" y="7561374"/>
              <a:ext cx="64008" cy="64008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 sz="1100" b="1" dirty="0">
                <a:solidFill>
                  <a:srgbClr val="407858"/>
                </a:solidFill>
                <a:cs typeface="+mn-ea"/>
                <a:sym typeface="+mn-lt"/>
              </a:endParaRPr>
            </a:p>
          </p:txBody>
        </p:sp>
        <p:sp>
          <p:nvSpPr>
            <p:cNvPr id="45" name="Oval 38"/>
            <p:cNvSpPr>
              <a:spLocks noChangeAspect="1"/>
            </p:cNvSpPr>
            <p:nvPr/>
          </p:nvSpPr>
          <p:spPr>
            <a:xfrm rot="18861538">
              <a:off x="8220304" y="7558962"/>
              <a:ext cx="64008" cy="64008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 sz="1100" b="1" dirty="0">
                <a:solidFill>
                  <a:srgbClr val="407858"/>
                </a:solidFill>
                <a:cs typeface="+mn-ea"/>
                <a:sym typeface="+mn-lt"/>
              </a:endParaRPr>
            </a:p>
          </p:txBody>
        </p:sp>
        <p:sp>
          <p:nvSpPr>
            <p:cNvPr id="46" name="Oval 39"/>
            <p:cNvSpPr>
              <a:spLocks noChangeAspect="1"/>
            </p:cNvSpPr>
            <p:nvPr/>
          </p:nvSpPr>
          <p:spPr>
            <a:xfrm rot="18861538">
              <a:off x="8435817" y="7556551"/>
              <a:ext cx="64008" cy="64008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 sz="1100" b="1" dirty="0">
                <a:solidFill>
                  <a:srgbClr val="407858"/>
                </a:solidFill>
                <a:cs typeface="+mn-ea"/>
                <a:sym typeface="+mn-lt"/>
              </a:endParaRPr>
            </a:p>
          </p:txBody>
        </p:sp>
        <p:sp>
          <p:nvSpPr>
            <p:cNvPr id="47" name="Oval 40"/>
            <p:cNvSpPr>
              <a:spLocks noChangeAspect="1"/>
            </p:cNvSpPr>
            <p:nvPr/>
          </p:nvSpPr>
          <p:spPr>
            <a:xfrm rot="18861538">
              <a:off x="8651330" y="7554140"/>
              <a:ext cx="64008" cy="64008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 sz="1100" b="1" dirty="0">
                <a:solidFill>
                  <a:srgbClr val="407858"/>
                </a:solidFill>
                <a:cs typeface="+mn-ea"/>
                <a:sym typeface="+mn-lt"/>
              </a:endParaRPr>
            </a:p>
          </p:txBody>
        </p:sp>
        <p:sp>
          <p:nvSpPr>
            <p:cNvPr id="48" name="Oval 41"/>
            <p:cNvSpPr>
              <a:spLocks noChangeAspect="1"/>
            </p:cNvSpPr>
            <p:nvPr/>
          </p:nvSpPr>
          <p:spPr>
            <a:xfrm rot="18861538">
              <a:off x="8866842" y="7559679"/>
              <a:ext cx="64008" cy="64008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 sz="1100" b="1" dirty="0">
                <a:solidFill>
                  <a:srgbClr val="407858"/>
                </a:solidFill>
                <a:cs typeface="+mn-ea"/>
                <a:sym typeface="+mn-lt"/>
              </a:endParaRPr>
            </a:p>
          </p:txBody>
        </p:sp>
        <p:sp>
          <p:nvSpPr>
            <p:cNvPr id="49" name="Oval 42"/>
            <p:cNvSpPr>
              <a:spLocks noChangeAspect="1"/>
            </p:cNvSpPr>
            <p:nvPr/>
          </p:nvSpPr>
          <p:spPr>
            <a:xfrm rot="18861538">
              <a:off x="9082355" y="7557268"/>
              <a:ext cx="64008" cy="64008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 sz="1100" b="1" dirty="0">
                <a:solidFill>
                  <a:srgbClr val="407858"/>
                </a:solidFill>
                <a:cs typeface="+mn-ea"/>
                <a:sym typeface="+mn-lt"/>
              </a:endParaRPr>
            </a:p>
          </p:txBody>
        </p:sp>
        <p:sp>
          <p:nvSpPr>
            <p:cNvPr id="50" name="Oval 43"/>
            <p:cNvSpPr>
              <a:spLocks noChangeAspect="1"/>
            </p:cNvSpPr>
            <p:nvPr/>
          </p:nvSpPr>
          <p:spPr>
            <a:xfrm rot="18861538">
              <a:off x="9297868" y="7554857"/>
              <a:ext cx="64008" cy="64008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 sz="1100" b="1" dirty="0">
                <a:solidFill>
                  <a:srgbClr val="407858"/>
                </a:solidFill>
                <a:cs typeface="+mn-ea"/>
                <a:sym typeface="+mn-lt"/>
              </a:endParaRPr>
            </a:p>
          </p:txBody>
        </p:sp>
        <p:sp>
          <p:nvSpPr>
            <p:cNvPr id="51" name="Oval 44"/>
            <p:cNvSpPr>
              <a:spLocks noChangeAspect="1"/>
            </p:cNvSpPr>
            <p:nvPr/>
          </p:nvSpPr>
          <p:spPr>
            <a:xfrm rot="18861538">
              <a:off x="9508851" y="7711914"/>
              <a:ext cx="64008" cy="64008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 sz="1100" b="1" dirty="0">
                <a:solidFill>
                  <a:srgbClr val="407858"/>
                </a:solidFill>
                <a:cs typeface="+mn-ea"/>
                <a:sym typeface="+mn-lt"/>
              </a:endParaRPr>
            </a:p>
          </p:txBody>
        </p:sp>
        <p:sp>
          <p:nvSpPr>
            <p:cNvPr id="52" name="Oval 45"/>
            <p:cNvSpPr>
              <a:spLocks noChangeAspect="1"/>
            </p:cNvSpPr>
            <p:nvPr/>
          </p:nvSpPr>
          <p:spPr>
            <a:xfrm rot="18861538">
              <a:off x="9724364" y="7709503"/>
              <a:ext cx="64008" cy="64008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 sz="1100" b="1" dirty="0">
                <a:solidFill>
                  <a:srgbClr val="407858"/>
                </a:solidFill>
                <a:cs typeface="+mn-ea"/>
                <a:sym typeface="+mn-lt"/>
              </a:endParaRPr>
            </a:p>
          </p:txBody>
        </p:sp>
        <p:sp>
          <p:nvSpPr>
            <p:cNvPr id="53" name="Oval 46"/>
            <p:cNvSpPr>
              <a:spLocks noChangeAspect="1"/>
            </p:cNvSpPr>
            <p:nvPr/>
          </p:nvSpPr>
          <p:spPr>
            <a:xfrm rot="18861538">
              <a:off x="9939877" y="7707092"/>
              <a:ext cx="64008" cy="64008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 sz="1100" b="1" dirty="0">
                <a:solidFill>
                  <a:srgbClr val="407858"/>
                </a:solidFill>
                <a:cs typeface="+mn-ea"/>
                <a:sym typeface="+mn-lt"/>
              </a:endParaRPr>
            </a:p>
          </p:txBody>
        </p:sp>
        <p:sp>
          <p:nvSpPr>
            <p:cNvPr id="54" name="Oval 56"/>
            <p:cNvSpPr>
              <a:spLocks noChangeAspect="1"/>
            </p:cNvSpPr>
            <p:nvPr/>
          </p:nvSpPr>
          <p:spPr>
            <a:xfrm rot="18861538">
              <a:off x="9508851" y="7557528"/>
              <a:ext cx="64008" cy="64008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 sz="1100" b="1" dirty="0">
                <a:solidFill>
                  <a:srgbClr val="407858"/>
                </a:solidFill>
                <a:cs typeface="+mn-ea"/>
                <a:sym typeface="+mn-lt"/>
              </a:endParaRPr>
            </a:p>
          </p:txBody>
        </p:sp>
        <p:sp>
          <p:nvSpPr>
            <p:cNvPr id="55" name="Oval 57"/>
            <p:cNvSpPr>
              <a:spLocks noChangeAspect="1"/>
            </p:cNvSpPr>
            <p:nvPr/>
          </p:nvSpPr>
          <p:spPr>
            <a:xfrm rot="18861538">
              <a:off x="9724364" y="7555117"/>
              <a:ext cx="64008" cy="64008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 sz="1100" b="1" dirty="0">
                <a:solidFill>
                  <a:srgbClr val="407858"/>
                </a:solidFill>
                <a:cs typeface="+mn-ea"/>
                <a:sym typeface="+mn-lt"/>
              </a:endParaRPr>
            </a:p>
          </p:txBody>
        </p:sp>
        <p:sp>
          <p:nvSpPr>
            <p:cNvPr id="56" name="Oval 58"/>
            <p:cNvSpPr>
              <a:spLocks noChangeAspect="1"/>
            </p:cNvSpPr>
            <p:nvPr/>
          </p:nvSpPr>
          <p:spPr>
            <a:xfrm rot="18861538">
              <a:off x="9939877" y="7552706"/>
              <a:ext cx="64008" cy="64008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 sz="1100" b="1" dirty="0">
                <a:solidFill>
                  <a:srgbClr val="407858"/>
                </a:solidFill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 advClick="0" advTm="1000">
        <p14:warp dir="in"/>
      </p:transition>
    </mc:Choice>
    <mc:Fallback>
      <p:transition spd="slow" advClick="0" advTm="1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40"/>
            <a:ext cx="12190413" cy="6857107"/>
          </a:xfrm>
          <a:prstGeom prst="rect">
            <a:avLst/>
          </a:prstGeom>
        </p:spPr>
      </p:pic>
      <p:sp>
        <p:nvSpPr>
          <p:cNvPr id="12" name="矩形 11"/>
          <p:cNvSpPr/>
          <p:nvPr/>
        </p:nvSpPr>
        <p:spPr>
          <a:xfrm>
            <a:off x="3217137" y="1782440"/>
            <a:ext cx="1179252" cy="2602578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rtlCol="0" anchor="ctr"/>
          <a:lstStyle/>
          <a:p>
            <a:pPr algn="ctr"/>
            <a:r>
              <a:rPr lang="zh-CN" altLang="en-US" sz="4800" b="1" spc="600" dirty="0">
                <a:solidFill>
                  <a:srgbClr val="407858"/>
                </a:solidFill>
                <a:cs typeface="+mn-ea"/>
                <a:sym typeface="+mn-lt"/>
              </a:rPr>
              <a:t>第三章</a:t>
            </a:r>
            <a:endParaRPr lang="zh-CN" altLang="en-US" sz="4800" b="1" spc="600" dirty="0">
              <a:solidFill>
                <a:srgbClr val="407858"/>
              </a:solidFill>
              <a:cs typeface="+mn-ea"/>
              <a:sym typeface="+mn-lt"/>
            </a:endParaRPr>
          </a:p>
        </p:txBody>
      </p:sp>
      <p:grpSp>
        <p:nvGrpSpPr>
          <p:cNvPr id="13" name="组合 12"/>
          <p:cNvGrpSpPr/>
          <p:nvPr/>
        </p:nvGrpSpPr>
        <p:grpSpPr>
          <a:xfrm rot="5400000">
            <a:off x="1964725" y="2447329"/>
            <a:ext cx="3657599" cy="1379150"/>
            <a:chOff x="1921302" y="1545658"/>
            <a:chExt cx="8426114" cy="3621241"/>
          </a:xfrm>
        </p:grpSpPr>
        <p:grpSp>
          <p:nvGrpSpPr>
            <p:cNvPr id="14" name="组合 13"/>
            <p:cNvGrpSpPr/>
            <p:nvPr/>
          </p:nvGrpSpPr>
          <p:grpSpPr>
            <a:xfrm flipH="1" flipV="1">
              <a:off x="9270355" y="1545658"/>
              <a:ext cx="528489" cy="376022"/>
              <a:chOff x="2945453" y="2246911"/>
              <a:chExt cx="5437284" cy="3868656"/>
            </a:xfrm>
          </p:grpSpPr>
          <p:cxnSp>
            <p:nvCxnSpPr>
              <p:cNvPr id="26" name="直接连接符 25"/>
              <p:cNvCxnSpPr/>
              <p:nvPr/>
            </p:nvCxnSpPr>
            <p:spPr>
              <a:xfrm flipH="1">
                <a:off x="3802741" y="2246911"/>
                <a:ext cx="0" cy="3868656"/>
              </a:xfrm>
              <a:prstGeom prst="line">
                <a:avLst/>
              </a:prstGeom>
              <a:ln w="28575">
                <a:solidFill>
                  <a:srgbClr val="407858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直接连接符 26"/>
              <p:cNvCxnSpPr/>
              <p:nvPr/>
            </p:nvCxnSpPr>
            <p:spPr>
              <a:xfrm flipV="1">
                <a:off x="2945453" y="5227012"/>
                <a:ext cx="5437284" cy="0"/>
              </a:xfrm>
              <a:prstGeom prst="line">
                <a:avLst/>
              </a:prstGeom>
              <a:ln w="28575">
                <a:solidFill>
                  <a:srgbClr val="407858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5" name="组合 14"/>
            <p:cNvGrpSpPr/>
            <p:nvPr/>
          </p:nvGrpSpPr>
          <p:grpSpPr>
            <a:xfrm>
              <a:off x="1921302" y="4790877"/>
              <a:ext cx="8426114" cy="376022"/>
              <a:chOff x="-2171696" y="2246911"/>
              <a:chExt cx="86690873" cy="3868656"/>
            </a:xfrm>
          </p:grpSpPr>
          <p:cxnSp>
            <p:nvCxnSpPr>
              <p:cNvPr id="24" name="直接连接符 23"/>
              <p:cNvCxnSpPr/>
              <p:nvPr/>
            </p:nvCxnSpPr>
            <p:spPr>
              <a:xfrm flipH="1">
                <a:off x="3802741" y="2246911"/>
                <a:ext cx="0" cy="3868656"/>
              </a:xfrm>
              <a:prstGeom prst="line">
                <a:avLst/>
              </a:prstGeom>
              <a:ln w="28575">
                <a:solidFill>
                  <a:srgbClr val="407858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直接连接符 24"/>
              <p:cNvCxnSpPr/>
              <p:nvPr/>
            </p:nvCxnSpPr>
            <p:spPr>
              <a:xfrm rot="16200000">
                <a:off x="41173741" y="-38118428"/>
                <a:ext cx="0" cy="86690873"/>
              </a:xfrm>
              <a:prstGeom prst="line">
                <a:avLst/>
              </a:prstGeom>
              <a:ln w="28575">
                <a:solidFill>
                  <a:srgbClr val="407858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6" name="组合 15"/>
            <p:cNvGrpSpPr/>
            <p:nvPr/>
          </p:nvGrpSpPr>
          <p:grpSpPr>
            <a:xfrm flipH="1">
              <a:off x="1950562" y="1545658"/>
              <a:ext cx="8221307" cy="3621241"/>
              <a:chOff x="1558340" y="747372"/>
              <a:chExt cx="8221307" cy="3621241"/>
            </a:xfrm>
          </p:grpSpPr>
          <p:grpSp>
            <p:nvGrpSpPr>
              <p:cNvPr id="18" name="组合 17"/>
              <p:cNvGrpSpPr/>
              <p:nvPr/>
            </p:nvGrpSpPr>
            <p:grpSpPr>
              <a:xfrm flipH="1" flipV="1">
                <a:off x="1558340" y="747372"/>
                <a:ext cx="8221307" cy="376022"/>
                <a:chOff x="-1870662" y="2246911"/>
                <a:chExt cx="84583757" cy="3868656"/>
              </a:xfrm>
            </p:grpSpPr>
            <p:cxnSp>
              <p:nvCxnSpPr>
                <p:cNvPr id="22" name="直接连接符 21"/>
                <p:cNvCxnSpPr/>
                <p:nvPr/>
              </p:nvCxnSpPr>
              <p:spPr>
                <a:xfrm flipH="1">
                  <a:off x="3802741" y="2246911"/>
                  <a:ext cx="0" cy="3868656"/>
                </a:xfrm>
                <a:prstGeom prst="line">
                  <a:avLst/>
                </a:prstGeom>
                <a:ln w="28575">
                  <a:solidFill>
                    <a:srgbClr val="407858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" name="直接连接符 22"/>
                <p:cNvCxnSpPr/>
                <p:nvPr/>
              </p:nvCxnSpPr>
              <p:spPr>
                <a:xfrm rot="5400000" flipV="1">
                  <a:off x="40421217" y="-37064867"/>
                  <a:ext cx="0" cy="84583757"/>
                </a:xfrm>
                <a:prstGeom prst="line">
                  <a:avLst/>
                </a:prstGeom>
                <a:ln w="28575">
                  <a:solidFill>
                    <a:srgbClr val="407858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9" name="组合 18"/>
              <p:cNvGrpSpPr/>
              <p:nvPr/>
            </p:nvGrpSpPr>
            <p:grpSpPr>
              <a:xfrm>
                <a:off x="1931365" y="3992591"/>
                <a:ext cx="528489" cy="376022"/>
                <a:chOff x="2945453" y="2246911"/>
                <a:chExt cx="5437284" cy="3868656"/>
              </a:xfrm>
            </p:grpSpPr>
            <p:cxnSp>
              <p:nvCxnSpPr>
                <p:cNvPr id="20" name="直接连接符 19"/>
                <p:cNvCxnSpPr/>
                <p:nvPr/>
              </p:nvCxnSpPr>
              <p:spPr>
                <a:xfrm flipH="1">
                  <a:off x="3802741" y="2246911"/>
                  <a:ext cx="0" cy="3868656"/>
                </a:xfrm>
                <a:prstGeom prst="line">
                  <a:avLst/>
                </a:prstGeom>
                <a:ln w="28575">
                  <a:solidFill>
                    <a:srgbClr val="407858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" name="直接连接符 20"/>
                <p:cNvCxnSpPr/>
                <p:nvPr/>
              </p:nvCxnSpPr>
              <p:spPr>
                <a:xfrm flipV="1">
                  <a:off x="2945453" y="5227012"/>
                  <a:ext cx="5437284" cy="0"/>
                </a:xfrm>
                <a:prstGeom prst="line">
                  <a:avLst/>
                </a:prstGeom>
                <a:ln w="28575">
                  <a:solidFill>
                    <a:srgbClr val="407858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  <p:sp>
        <p:nvSpPr>
          <p:cNvPr id="29" name="矩形 28"/>
          <p:cNvSpPr/>
          <p:nvPr/>
        </p:nvSpPr>
        <p:spPr>
          <a:xfrm>
            <a:off x="4936660" y="2641451"/>
            <a:ext cx="4493538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kumimoji="1" lang="zh-CN" altLang="en-US" sz="4800" b="1" dirty="0" smtClean="0">
                <a:solidFill>
                  <a:srgbClr val="407858"/>
                </a:solidFill>
                <a:cs typeface="+mn-ea"/>
                <a:sym typeface="+mn-lt"/>
              </a:rPr>
              <a:t>年结存常见问题</a:t>
            </a:r>
            <a:endParaRPr kumimoji="1" lang="zh-CN" altLang="en-US" sz="4800" b="1" dirty="0">
              <a:solidFill>
                <a:srgbClr val="407858"/>
              </a:solidFill>
              <a:cs typeface="+mn-ea"/>
              <a:sym typeface="+mn-lt"/>
            </a:endParaRPr>
          </a:p>
        </p:txBody>
      </p:sp>
      <p:grpSp>
        <p:nvGrpSpPr>
          <p:cNvPr id="31" name="组合 30"/>
          <p:cNvGrpSpPr/>
          <p:nvPr/>
        </p:nvGrpSpPr>
        <p:grpSpPr>
          <a:xfrm>
            <a:off x="4750007" y="2101866"/>
            <a:ext cx="4695682" cy="1897616"/>
            <a:chOff x="3498335" y="1529662"/>
            <a:chExt cx="5252281" cy="3794005"/>
          </a:xfrm>
          <a:solidFill>
            <a:srgbClr val="407858"/>
          </a:solidFill>
        </p:grpSpPr>
        <p:grpSp>
          <p:nvGrpSpPr>
            <p:cNvPr id="32" name="组合 31"/>
            <p:cNvGrpSpPr/>
            <p:nvPr/>
          </p:nvGrpSpPr>
          <p:grpSpPr>
            <a:xfrm rot="16200000">
              <a:off x="3979666" y="1048331"/>
              <a:ext cx="3794005" cy="4756667"/>
              <a:chOff x="5591515" y="1114424"/>
              <a:chExt cx="2276928" cy="1077233"/>
            </a:xfrm>
            <a:grpFill/>
          </p:grpSpPr>
          <p:sp>
            <p:nvSpPr>
              <p:cNvPr id="37" name="矩形 36"/>
              <p:cNvSpPr/>
              <p:nvPr/>
            </p:nvSpPr>
            <p:spPr>
              <a:xfrm>
                <a:off x="5591515" y="1114425"/>
                <a:ext cx="18744" cy="1077232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>
                  <a:solidFill>
                    <a:srgbClr val="3185A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38" name="矩形 37"/>
              <p:cNvSpPr/>
              <p:nvPr/>
            </p:nvSpPr>
            <p:spPr>
              <a:xfrm>
                <a:off x="7849699" y="1114425"/>
                <a:ext cx="18744" cy="1077232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>
                  <a:solidFill>
                    <a:srgbClr val="3185A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39" name="矩形 38"/>
              <p:cNvSpPr/>
              <p:nvPr/>
            </p:nvSpPr>
            <p:spPr>
              <a:xfrm rot="16200000">
                <a:off x="6703945" y="1994"/>
                <a:ext cx="45719" cy="227058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>
                  <a:solidFill>
                    <a:srgbClr val="3185A1"/>
                  </a:solidFill>
                  <a:cs typeface="+mn-ea"/>
                  <a:sym typeface="+mn-lt"/>
                </a:endParaRPr>
              </a:p>
            </p:txBody>
          </p:sp>
        </p:grpSp>
        <p:grpSp>
          <p:nvGrpSpPr>
            <p:cNvPr id="33" name="组合 32"/>
            <p:cNvGrpSpPr/>
            <p:nvPr/>
          </p:nvGrpSpPr>
          <p:grpSpPr>
            <a:xfrm rot="5400000" flipH="1">
              <a:off x="6340186" y="2913238"/>
              <a:ext cx="3794005" cy="1026854"/>
              <a:chOff x="5591515" y="1114424"/>
              <a:chExt cx="2276928" cy="1077233"/>
            </a:xfrm>
            <a:grpFill/>
          </p:grpSpPr>
          <p:sp>
            <p:nvSpPr>
              <p:cNvPr id="34" name="矩形 33"/>
              <p:cNvSpPr/>
              <p:nvPr/>
            </p:nvSpPr>
            <p:spPr>
              <a:xfrm>
                <a:off x="5591515" y="1114425"/>
                <a:ext cx="18744" cy="1077232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>
                  <a:solidFill>
                    <a:srgbClr val="3185A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35" name="矩形 34"/>
              <p:cNvSpPr/>
              <p:nvPr/>
            </p:nvSpPr>
            <p:spPr>
              <a:xfrm>
                <a:off x="7849699" y="1114425"/>
                <a:ext cx="18744" cy="1077232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>
                  <a:solidFill>
                    <a:srgbClr val="3185A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36" name="矩形 35"/>
              <p:cNvSpPr/>
              <p:nvPr/>
            </p:nvSpPr>
            <p:spPr>
              <a:xfrm rot="16200000">
                <a:off x="6703945" y="1994"/>
                <a:ext cx="45719" cy="227058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>
                  <a:solidFill>
                    <a:srgbClr val="3185A1"/>
                  </a:solidFill>
                  <a:cs typeface="+mn-ea"/>
                  <a:sym typeface="+mn-lt"/>
                </a:endParaRPr>
              </a:p>
            </p:txBody>
          </p:sp>
        </p:grp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 advTm="1000">
        <p14:warp dir="in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683154" y="263970"/>
            <a:ext cx="10843722" cy="492443"/>
            <a:chOff x="-2655131" y="549901"/>
            <a:chExt cx="10843722" cy="492443"/>
          </a:xfrm>
        </p:grpSpPr>
        <p:sp>
          <p:nvSpPr>
            <p:cNvPr id="7" name="矩形 6"/>
            <p:cNvSpPr/>
            <p:nvPr/>
          </p:nvSpPr>
          <p:spPr>
            <a:xfrm>
              <a:off x="4191718" y="939542"/>
              <a:ext cx="3996873" cy="45719"/>
            </a:xfrm>
            <a:prstGeom prst="rect">
              <a:avLst/>
            </a:prstGeom>
            <a:solidFill>
              <a:srgbClr val="40785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>
                <a:cs typeface="+mn-ea"/>
                <a:sym typeface="+mn-lt"/>
              </a:endParaRPr>
            </a:p>
          </p:txBody>
        </p:sp>
        <p:sp>
          <p:nvSpPr>
            <p:cNvPr id="9" name="TextBox 8"/>
            <p:cNvSpPr txBox="1">
              <a:spLocks noChangeArrowheads="1"/>
            </p:cNvSpPr>
            <p:nvPr/>
          </p:nvSpPr>
          <p:spPr bwMode="auto">
            <a:xfrm>
              <a:off x="1138419" y="549901"/>
              <a:ext cx="3255323" cy="4924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 anchor="ctr">
              <a:spAutoFit/>
            </a:bodyPr>
            <a:lstStyle/>
            <a:p>
              <a:pPr algn="ctr" eaLnBrk="1" hangingPunct="1"/>
              <a:r>
                <a:rPr lang="zh-CN" altLang="en-US" sz="3200" b="1" dirty="0" smtClean="0">
                  <a:solidFill>
                    <a:srgbClr val="407858"/>
                  </a:solidFill>
                  <a:cs typeface="+mn-ea"/>
                  <a:sym typeface="+mn-lt"/>
                </a:rPr>
                <a:t>年结存常见问题</a:t>
              </a:r>
              <a:endParaRPr lang="zh-CN" altLang="en-US" sz="3200" b="1" dirty="0">
                <a:solidFill>
                  <a:srgbClr val="407858"/>
                </a:solidFill>
                <a:cs typeface="+mn-ea"/>
                <a:sym typeface="+mn-lt"/>
              </a:endParaRPr>
            </a:p>
          </p:txBody>
        </p:sp>
        <p:sp>
          <p:nvSpPr>
            <p:cNvPr id="14" name="矩形 13"/>
            <p:cNvSpPr/>
            <p:nvPr/>
          </p:nvSpPr>
          <p:spPr>
            <a:xfrm>
              <a:off x="-2655131" y="939542"/>
              <a:ext cx="3996873" cy="45719"/>
            </a:xfrm>
            <a:prstGeom prst="rect">
              <a:avLst/>
            </a:prstGeom>
            <a:solidFill>
              <a:srgbClr val="40785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 dirty="0">
                <a:cs typeface="+mn-ea"/>
                <a:sym typeface="+mn-lt"/>
              </a:endParaRPr>
            </a:p>
          </p:txBody>
        </p:sp>
      </p:grpSp>
      <p:sp>
        <p:nvSpPr>
          <p:cNvPr id="28" name="内容占位符 27"/>
          <p:cNvSpPr>
            <a:spLocks noGrp="1"/>
          </p:cNvSpPr>
          <p:nvPr>
            <p:ph idx="1"/>
          </p:nvPr>
        </p:nvSpPr>
        <p:spPr>
          <a:xfrm>
            <a:off x="838092" y="1000664"/>
            <a:ext cx="10514231" cy="5177730"/>
          </a:xfrm>
        </p:spPr>
        <p:txBody>
          <a:bodyPr/>
          <a:lstStyle/>
          <a:p>
            <a:pPr>
              <a:buNone/>
            </a:pPr>
            <a:r>
              <a:rPr lang="zh-CN" altLang="en-US" dirty="0" smtClean="0"/>
              <a:t>一、保留草稿年结存</a:t>
            </a:r>
            <a:endParaRPr lang="en-US" altLang="zh-CN" dirty="0" smtClean="0"/>
          </a:p>
          <a:p>
            <a:pPr>
              <a:buNone/>
            </a:pPr>
            <a:r>
              <a:rPr lang="zh-CN" altLang="en-US" dirty="0" smtClean="0"/>
              <a:t>如果一定要保留草稿年结存，请根据以下方法操作</a:t>
            </a:r>
            <a:endParaRPr lang="en-US" altLang="zh-CN" dirty="0" smtClean="0"/>
          </a:p>
          <a:p>
            <a:pPr>
              <a:buNone/>
            </a:pPr>
            <a:r>
              <a:rPr lang="zh-CN" altLang="en-US" sz="1800" dirty="0" smtClean="0"/>
              <a:t>请在还原的要年结存的新帐套中操作，不要在源帐套操作</a:t>
            </a:r>
            <a:endParaRPr lang="zh-CN" altLang="en-US" sz="1800" dirty="0" smtClean="0"/>
          </a:p>
          <a:p>
            <a:pPr>
              <a:buNone/>
            </a:pPr>
            <a:r>
              <a:rPr lang="zh-CN" altLang="en-US" sz="1800" dirty="0" smtClean="0"/>
              <a:t>请按脚本前面的编号操作：</a:t>
            </a:r>
            <a:endParaRPr lang="zh-CN" altLang="en-US" sz="1800" dirty="0" smtClean="0"/>
          </a:p>
          <a:p>
            <a:pPr>
              <a:buNone/>
            </a:pPr>
            <a:r>
              <a:rPr lang="zh-CN" altLang="en-US" sz="1800" dirty="0" smtClean="0"/>
              <a:t>一、在年结存前，先执行编号</a:t>
            </a:r>
            <a:r>
              <a:rPr lang="en-US" altLang="zh-CN" sz="1800" dirty="0" smtClean="0"/>
              <a:t>1</a:t>
            </a:r>
            <a:r>
              <a:rPr lang="zh-CN" altLang="en-US" sz="1800" dirty="0" smtClean="0"/>
              <a:t>这个脚本备份草稿</a:t>
            </a:r>
            <a:endParaRPr lang="zh-CN" altLang="en-US" sz="1800" dirty="0" smtClean="0"/>
          </a:p>
          <a:p>
            <a:pPr>
              <a:buNone/>
            </a:pPr>
            <a:r>
              <a:rPr lang="zh-CN" altLang="en-US" sz="1800" dirty="0" smtClean="0"/>
              <a:t>二、年结存的时候，不要勾选保留草稿，不保留草稿年结存</a:t>
            </a:r>
            <a:endParaRPr lang="zh-CN" altLang="en-US" sz="1800" dirty="0" smtClean="0"/>
          </a:p>
          <a:p>
            <a:pPr>
              <a:buNone/>
            </a:pPr>
            <a:r>
              <a:rPr lang="zh-CN" altLang="en-US" sz="1800" dirty="0" smtClean="0"/>
              <a:t>三、年结存完后，执行编号</a:t>
            </a:r>
            <a:r>
              <a:rPr lang="en-US" altLang="zh-CN" sz="1800" dirty="0" smtClean="0"/>
              <a:t>2</a:t>
            </a:r>
            <a:r>
              <a:rPr lang="zh-CN" altLang="en-US" sz="1800" dirty="0" smtClean="0"/>
              <a:t>这个脚本还原草稿，然后确认草稿是否还原</a:t>
            </a:r>
            <a:endParaRPr lang="zh-CN" altLang="en-US" sz="1800" dirty="0" smtClean="0"/>
          </a:p>
          <a:p>
            <a:pPr>
              <a:buNone/>
            </a:pPr>
            <a:r>
              <a:rPr lang="zh-CN" altLang="en-US" sz="1800" dirty="0" smtClean="0"/>
              <a:t>四、草稿还原后，执行标红</a:t>
            </a:r>
            <a:r>
              <a:rPr lang="en-US" altLang="zh-CN" sz="1800" dirty="0" smtClean="0"/>
              <a:t>3</a:t>
            </a:r>
            <a:r>
              <a:rPr lang="zh-CN" altLang="en-US" sz="1800" dirty="0" smtClean="0"/>
              <a:t>这个脚本，把创建的表删除</a:t>
            </a:r>
            <a:endParaRPr lang="en-US" altLang="zh-CN" sz="1800" dirty="0" smtClean="0"/>
          </a:p>
          <a:p>
            <a:pPr>
              <a:buNone/>
            </a:pPr>
            <a:r>
              <a:rPr lang="zh-CN" altLang="en-US" sz="1800" dirty="0" smtClean="0"/>
              <a:t>脚本地址：</a:t>
            </a:r>
            <a:endParaRPr lang="en-US" altLang="zh-CN" sz="1800" dirty="0" smtClean="0"/>
          </a:p>
          <a:p>
            <a:pPr>
              <a:buNone/>
            </a:pPr>
            <a:r>
              <a:rPr lang="zh-CN" altLang="en-US" sz="1800" dirty="0" smtClean="0"/>
              <a:t>二代：</a:t>
            </a:r>
            <a:r>
              <a:rPr lang="en-US" altLang="zh-CN" sz="1800" dirty="0" smtClean="0"/>
              <a:t> </a:t>
            </a:r>
            <a:r>
              <a:rPr lang="en-US" altLang="zh-CN" sz="1600" dirty="0" smtClean="0"/>
              <a:t>https://qfkfb.oss-cn-beijing.aliyuncs.com/cyjbbd/</a:t>
            </a:r>
            <a:r>
              <a:rPr lang="zh-CN" altLang="en-US" sz="1600" dirty="0" smtClean="0"/>
              <a:t>千方医药二代，年结存保存业务草稿卡、慢问题</a:t>
            </a:r>
            <a:r>
              <a:rPr lang="en-US" altLang="zh-CN" sz="1600" dirty="0" smtClean="0"/>
              <a:t>.zip</a:t>
            </a:r>
            <a:endParaRPr lang="en-US" altLang="zh-CN" sz="1800" dirty="0" smtClean="0"/>
          </a:p>
          <a:p>
            <a:pPr>
              <a:buNone/>
            </a:pPr>
            <a:r>
              <a:rPr lang="zh-CN" altLang="en-US" sz="1800" dirty="0" smtClean="0"/>
              <a:t>三代</a:t>
            </a:r>
            <a:r>
              <a:rPr lang="zh-CN" altLang="en-US" sz="1600" dirty="0" smtClean="0"/>
              <a:t>：</a:t>
            </a:r>
            <a:endParaRPr lang="zh-CN" altLang="en-US" sz="1600" dirty="0" smtClean="0"/>
          </a:p>
          <a:p>
            <a:pPr>
              <a:buNone/>
            </a:pPr>
            <a:r>
              <a:rPr lang="en-US" altLang="zh-CN" sz="1600" dirty="0" smtClean="0"/>
              <a:t> </a:t>
            </a:r>
            <a:r>
              <a:rPr sz="1600" dirty="0" smtClean="0"/>
              <a:t>https://qfbjkfb.oss-cn-beijing.aliyuncs.com/cyjbbd/千方医药三代9.63以下版本，年结存保存业务草稿卡、慢问题.zip</a:t>
            </a:r>
            <a:endParaRPr sz="1600" dirty="0" smtClean="0"/>
          </a:p>
          <a:p>
            <a:pPr>
              <a:buNone/>
            </a:pPr>
            <a:r>
              <a:rPr sz="1600" dirty="0" smtClean="0"/>
              <a:t>https://qfbjkfb.oss-cn-beijing.aliyuncs.com/cyjbbd/千方医药9.63及以上版本，年结存保存业务草稿卡、慢问题.rar</a:t>
            </a:r>
            <a:endParaRPr sz="1600" dirty="0" smtClean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 advTm="1000">
        <p14:warp dir="in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5"/>
          <p:cNvGrpSpPr/>
          <p:nvPr/>
        </p:nvGrpSpPr>
        <p:grpSpPr>
          <a:xfrm>
            <a:off x="683154" y="263970"/>
            <a:ext cx="10843722" cy="492443"/>
            <a:chOff x="-2655131" y="549901"/>
            <a:chExt cx="10843722" cy="492443"/>
          </a:xfrm>
        </p:grpSpPr>
        <p:sp>
          <p:nvSpPr>
            <p:cNvPr id="7" name="矩形 6"/>
            <p:cNvSpPr/>
            <p:nvPr/>
          </p:nvSpPr>
          <p:spPr>
            <a:xfrm>
              <a:off x="4191718" y="939542"/>
              <a:ext cx="3996873" cy="45719"/>
            </a:xfrm>
            <a:prstGeom prst="rect">
              <a:avLst/>
            </a:prstGeom>
            <a:solidFill>
              <a:srgbClr val="40785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>
                <a:cs typeface="+mn-ea"/>
                <a:sym typeface="+mn-lt"/>
              </a:endParaRPr>
            </a:p>
          </p:txBody>
        </p:sp>
        <p:sp>
          <p:nvSpPr>
            <p:cNvPr id="9" name="TextBox 8"/>
            <p:cNvSpPr txBox="1">
              <a:spLocks noChangeArrowheads="1"/>
            </p:cNvSpPr>
            <p:nvPr/>
          </p:nvSpPr>
          <p:spPr bwMode="auto">
            <a:xfrm>
              <a:off x="1138419" y="549901"/>
              <a:ext cx="3255323" cy="4924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 anchor="ctr">
              <a:spAutoFit/>
            </a:bodyPr>
            <a:lstStyle/>
            <a:p>
              <a:pPr algn="ctr" eaLnBrk="1" hangingPunct="1"/>
              <a:r>
                <a:rPr lang="zh-CN" altLang="en-US" sz="3200" b="1" dirty="0" smtClean="0">
                  <a:solidFill>
                    <a:srgbClr val="407858"/>
                  </a:solidFill>
                  <a:cs typeface="+mn-ea"/>
                  <a:sym typeface="+mn-lt"/>
                </a:rPr>
                <a:t>年结存常见问题</a:t>
              </a:r>
              <a:endParaRPr lang="zh-CN" altLang="en-US" sz="3200" b="1" dirty="0">
                <a:solidFill>
                  <a:srgbClr val="407858"/>
                </a:solidFill>
                <a:cs typeface="+mn-ea"/>
                <a:sym typeface="+mn-lt"/>
              </a:endParaRPr>
            </a:p>
          </p:txBody>
        </p:sp>
        <p:sp>
          <p:nvSpPr>
            <p:cNvPr id="14" name="矩形 13"/>
            <p:cNvSpPr/>
            <p:nvPr/>
          </p:nvSpPr>
          <p:spPr>
            <a:xfrm>
              <a:off x="-2655131" y="939542"/>
              <a:ext cx="3996873" cy="45719"/>
            </a:xfrm>
            <a:prstGeom prst="rect">
              <a:avLst/>
            </a:prstGeom>
            <a:solidFill>
              <a:srgbClr val="40785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 dirty="0">
                <a:cs typeface="+mn-ea"/>
                <a:sym typeface="+mn-lt"/>
              </a:endParaRPr>
            </a:p>
          </p:txBody>
        </p:sp>
      </p:grpSp>
      <p:sp>
        <p:nvSpPr>
          <p:cNvPr id="28" name="内容占位符 27"/>
          <p:cNvSpPr>
            <a:spLocks noGrp="1"/>
          </p:cNvSpPr>
          <p:nvPr>
            <p:ph idx="1"/>
          </p:nvPr>
        </p:nvSpPr>
        <p:spPr>
          <a:xfrm>
            <a:off x="838092" y="1000664"/>
            <a:ext cx="10514231" cy="5177730"/>
          </a:xfrm>
        </p:spPr>
        <p:txBody>
          <a:bodyPr/>
          <a:lstStyle/>
          <a:p>
            <a:pPr>
              <a:buNone/>
            </a:pPr>
            <a:r>
              <a:rPr lang="zh-CN" altLang="en-US" dirty="0" smtClean="0"/>
              <a:t>二、年结存卡死</a:t>
            </a:r>
            <a:endParaRPr lang="en-US" altLang="zh-CN" dirty="0" smtClean="0"/>
          </a:p>
          <a:p>
            <a:pPr>
              <a:buNone/>
            </a:pPr>
            <a:r>
              <a:rPr lang="en-US" altLang="zh-CN" dirty="0" smtClean="0"/>
              <a:t>1</a:t>
            </a:r>
            <a:r>
              <a:rPr lang="zh-CN" altLang="en-US" dirty="0" smtClean="0"/>
              <a:t>）保留草稿年结存会导致卡死</a:t>
            </a:r>
            <a:endParaRPr lang="en-US" altLang="zh-CN" dirty="0" smtClean="0"/>
          </a:p>
          <a:p>
            <a:pPr>
              <a:buNone/>
            </a:pPr>
            <a:r>
              <a:rPr lang="zh-CN" altLang="en-US" sz="2400" dirty="0" smtClean="0"/>
              <a:t>建议不保留草稿年结存</a:t>
            </a:r>
            <a:endParaRPr lang="en-US" altLang="zh-CN" sz="2400" dirty="0" smtClean="0"/>
          </a:p>
          <a:p>
            <a:pPr>
              <a:buNone/>
            </a:pPr>
            <a:endParaRPr lang="en-US" altLang="zh-CN" dirty="0" smtClean="0"/>
          </a:p>
          <a:p>
            <a:pPr>
              <a:buNone/>
            </a:pPr>
            <a:r>
              <a:rPr lang="en-US" altLang="zh-CN" dirty="0" smtClean="0"/>
              <a:t>2</a:t>
            </a:r>
            <a:r>
              <a:rPr lang="zh-CN" altLang="en-US" dirty="0" smtClean="0"/>
              <a:t>）数据太大会导致卡死</a:t>
            </a:r>
            <a:endParaRPr lang="en-US" altLang="zh-CN" dirty="0" smtClean="0"/>
          </a:p>
          <a:p>
            <a:pPr>
              <a:buNone/>
            </a:pPr>
            <a:r>
              <a:rPr lang="zh-CN" altLang="en-US" sz="2400" dirty="0" smtClean="0"/>
              <a:t>提供脚本年结存：</a:t>
            </a:r>
            <a:r>
              <a:rPr lang="en-US" altLang="zh-CN" sz="2400" dirty="0" smtClean="0"/>
              <a:t> </a:t>
            </a:r>
            <a:r>
              <a:rPr lang="en-US" altLang="zh-CN" sz="1600" dirty="0" smtClean="0"/>
              <a:t>exec </a:t>
            </a:r>
            <a:r>
              <a:rPr lang="en-US" altLang="zh-CN" sz="1600" dirty="0" err="1" smtClean="0"/>
              <a:t>gp_yearproc</a:t>
            </a:r>
            <a:r>
              <a:rPr lang="en-US" altLang="zh-CN" sz="1600" dirty="0" smtClean="0"/>
              <a:t> default, 1, 0, default, 0, 0, 0, 0--</a:t>
            </a:r>
            <a:r>
              <a:rPr lang="zh-CN" altLang="en-US" sz="1600" dirty="0" smtClean="0"/>
              <a:t>千方二代删除草稿年结存</a:t>
            </a:r>
            <a:endParaRPr lang="zh-CN" altLang="en-US" sz="1600" dirty="0" smtClean="0"/>
          </a:p>
          <a:p>
            <a:pPr>
              <a:buNone/>
            </a:pPr>
            <a:r>
              <a:rPr lang="en-US" altLang="zh-CN" sz="1600" dirty="0" smtClean="0"/>
              <a:t>exec </a:t>
            </a:r>
            <a:r>
              <a:rPr lang="en-US" altLang="zh-CN" sz="1600" dirty="0" err="1" smtClean="0"/>
              <a:t>gp_yearproc</a:t>
            </a:r>
            <a:r>
              <a:rPr lang="en-US" altLang="zh-CN" sz="1600" dirty="0" smtClean="0"/>
              <a:t> default,1,0,default,0,0,0,1,0,0,0--</a:t>
            </a:r>
            <a:r>
              <a:rPr lang="zh-CN" altLang="en-US" sz="1600" dirty="0" smtClean="0"/>
              <a:t>千方三代删除草稿，不删除未完成的促销年结</a:t>
            </a:r>
            <a:endParaRPr lang="zh-CN" altLang="en-US" sz="1600" dirty="0" smtClean="0"/>
          </a:p>
          <a:p>
            <a:pPr>
              <a:buNone/>
            </a:pPr>
            <a:r>
              <a:rPr lang="en-US" altLang="zh-CN" sz="1600" dirty="0" smtClean="0"/>
              <a:t>exec gp_YearProc;1 --</a:t>
            </a:r>
            <a:r>
              <a:rPr lang="zh-CN" altLang="en-US" sz="1600" dirty="0" smtClean="0"/>
              <a:t>这个是通用脚本</a:t>
            </a:r>
            <a:endParaRPr lang="en-US" altLang="zh-CN" dirty="0" smtClean="0"/>
          </a:p>
          <a:p>
            <a:pPr>
              <a:buNone/>
            </a:pPr>
            <a:r>
              <a:rPr lang="en-US" altLang="zh-CN" dirty="0" smtClean="0"/>
              <a:t>3</a:t>
            </a:r>
            <a:r>
              <a:rPr lang="zh-CN" altLang="en-US" dirty="0" smtClean="0"/>
              <a:t>）有自己定制对接其他第三方，修改了表结构导致</a:t>
            </a:r>
            <a:endParaRPr lang="en-US" altLang="zh-CN" dirty="0" smtClean="0"/>
          </a:p>
          <a:p>
            <a:pPr>
              <a:buNone/>
            </a:pPr>
            <a:r>
              <a:rPr lang="en-US" altLang="zh-CN" sz="2400" dirty="0" smtClean="0"/>
              <a:t>a.</a:t>
            </a:r>
            <a:r>
              <a:rPr lang="zh-CN" altLang="en-US" sz="2400" dirty="0" smtClean="0"/>
              <a:t>找对接方处理</a:t>
            </a:r>
            <a:endParaRPr lang="en-US" altLang="zh-CN" sz="2400" dirty="0" smtClean="0"/>
          </a:p>
          <a:p>
            <a:pPr>
              <a:buNone/>
            </a:pPr>
            <a:r>
              <a:rPr lang="en-US" altLang="zh-CN" sz="2400" dirty="0" smtClean="0"/>
              <a:t>b.</a:t>
            </a:r>
            <a:r>
              <a:rPr lang="zh-CN" altLang="en-US" sz="2400" dirty="0" smtClean="0"/>
              <a:t>通过新建空白帐套导表，直接把对接的全部清除还原千方默认结构</a:t>
            </a:r>
            <a:endParaRPr lang="zh-CN" altLang="en-US" sz="2400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 advTm="1000">
        <p14:warp dir="in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5"/>
          <p:cNvGrpSpPr/>
          <p:nvPr/>
        </p:nvGrpSpPr>
        <p:grpSpPr>
          <a:xfrm>
            <a:off x="683154" y="263970"/>
            <a:ext cx="10843722" cy="492443"/>
            <a:chOff x="-2655131" y="549901"/>
            <a:chExt cx="10843722" cy="492443"/>
          </a:xfrm>
        </p:grpSpPr>
        <p:sp>
          <p:nvSpPr>
            <p:cNvPr id="7" name="矩形 6"/>
            <p:cNvSpPr/>
            <p:nvPr/>
          </p:nvSpPr>
          <p:spPr>
            <a:xfrm>
              <a:off x="4191718" y="939542"/>
              <a:ext cx="3996873" cy="45719"/>
            </a:xfrm>
            <a:prstGeom prst="rect">
              <a:avLst/>
            </a:prstGeom>
            <a:solidFill>
              <a:srgbClr val="40785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>
                <a:cs typeface="+mn-ea"/>
                <a:sym typeface="+mn-lt"/>
              </a:endParaRPr>
            </a:p>
          </p:txBody>
        </p:sp>
        <p:sp>
          <p:nvSpPr>
            <p:cNvPr id="9" name="TextBox 8"/>
            <p:cNvSpPr txBox="1">
              <a:spLocks noChangeArrowheads="1"/>
            </p:cNvSpPr>
            <p:nvPr/>
          </p:nvSpPr>
          <p:spPr bwMode="auto">
            <a:xfrm>
              <a:off x="1138419" y="549901"/>
              <a:ext cx="3255323" cy="4924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 anchor="ctr">
              <a:spAutoFit/>
            </a:bodyPr>
            <a:lstStyle/>
            <a:p>
              <a:pPr algn="ctr" eaLnBrk="1" hangingPunct="1"/>
              <a:r>
                <a:rPr lang="zh-CN" altLang="en-US" sz="3200" b="1" dirty="0" smtClean="0">
                  <a:solidFill>
                    <a:srgbClr val="407858"/>
                  </a:solidFill>
                  <a:cs typeface="+mn-ea"/>
                  <a:sym typeface="+mn-lt"/>
                </a:rPr>
                <a:t>年结存常见问题</a:t>
              </a:r>
              <a:endParaRPr lang="zh-CN" altLang="en-US" sz="3200" b="1" dirty="0">
                <a:solidFill>
                  <a:srgbClr val="407858"/>
                </a:solidFill>
                <a:cs typeface="+mn-ea"/>
                <a:sym typeface="+mn-lt"/>
              </a:endParaRPr>
            </a:p>
          </p:txBody>
        </p:sp>
        <p:sp>
          <p:nvSpPr>
            <p:cNvPr id="14" name="矩形 13"/>
            <p:cNvSpPr/>
            <p:nvPr/>
          </p:nvSpPr>
          <p:spPr>
            <a:xfrm>
              <a:off x="-2655131" y="939542"/>
              <a:ext cx="3996873" cy="45719"/>
            </a:xfrm>
            <a:prstGeom prst="rect">
              <a:avLst/>
            </a:prstGeom>
            <a:solidFill>
              <a:srgbClr val="40785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 dirty="0">
                <a:cs typeface="+mn-ea"/>
                <a:sym typeface="+mn-lt"/>
              </a:endParaRPr>
            </a:p>
          </p:txBody>
        </p:sp>
      </p:grpSp>
      <p:sp>
        <p:nvSpPr>
          <p:cNvPr id="28" name="内容占位符 27"/>
          <p:cNvSpPr>
            <a:spLocks noGrp="1"/>
          </p:cNvSpPr>
          <p:nvPr>
            <p:ph idx="1"/>
          </p:nvPr>
        </p:nvSpPr>
        <p:spPr>
          <a:xfrm>
            <a:off x="838092" y="1000664"/>
            <a:ext cx="10514231" cy="5177730"/>
          </a:xfrm>
        </p:spPr>
        <p:txBody>
          <a:bodyPr/>
          <a:lstStyle/>
          <a:p>
            <a:pPr>
              <a:buNone/>
            </a:pPr>
            <a:r>
              <a:rPr lang="zh-CN" altLang="en-US" dirty="0" smtClean="0"/>
              <a:t>三、删除基本信息无法删除</a:t>
            </a:r>
            <a:endParaRPr lang="en-US" altLang="zh-CN" dirty="0" smtClean="0"/>
          </a:p>
          <a:p>
            <a:pPr>
              <a:buNone/>
            </a:pPr>
            <a:r>
              <a:rPr lang="en-US" altLang="zh-CN" dirty="0" smtClean="0"/>
              <a:t>1</a:t>
            </a:r>
            <a:r>
              <a:rPr lang="zh-CN" altLang="en-US" dirty="0" smtClean="0"/>
              <a:t>）商品信息</a:t>
            </a:r>
            <a:endParaRPr lang="en-US" altLang="zh-CN" dirty="0" smtClean="0"/>
          </a:p>
          <a:p>
            <a:pPr>
              <a:buNone/>
            </a:pPr>
            <a:r>
              <a:rPr lang="zh-CN" altLang="en-US" dirty="0" smtClean="0"/>
              <a:t>检查</a:t>
            </a:r>
            <a:r>
              <a:rPr lang="en-US" altLang="zh-CN" dirty="0" smtClean="0"/>
              <a:t>:</a:t>
            </a:r>
            <a:r>
              <a:rPr lang="zh-CN" altLang="en-US" dirty="0" smtClean="0"/>
              <a:t>期初库存、配伍禁忌、业务草稿、价格跟踪（</a:t>
            </a:r>
            <a:r>
              <a:rPr lang="zh-CN" altLang="en-US" sz="2000" dirty="0" smtClean="0"/>
              <a:t>确认没有以上还是不能删除，提供脚本：</a:t>
            </a:r>
            <a:r>
              <a:rPr lang="en-US" altLang="zh-CN" sz="2000" dirty="0" smtClean="0"/>
              <a:t>delete from </a:t>
            </a:r>
            <a:r>
              <a:rPr lang="en-US" altLang="zh-CN" sz="2000" dirty="0" err="1" smtClean="0"/>
              <a:t>ptype</a:t>
            </a:r>
            <a:r>
              <a:rPr lang="en-US" altLang="zh-CN" sz="2000" dirty="0" smtClean="0"/>
              <a:t> where </a:t>
            </a:r>
            <a:r>
              <a:rPr lang="en-US" altLang="zh-CN" sz="2000" dirty="0" err="1" smtClean="0"/>
              <a:t>usercode</a:t>
            </a:r>
            <a:r>
              <a:rPr lang="en-US" altLang="zh-CN" sz="2000" dirty="0" smtClean="0"/>
              <a:t>='</a:t>
            </a:r>
            <a:r>
              <a:rPr lang="zh-CN" altLang="en-US" sz="2000" dirty="0" smtClean="0"/>
              <a:t>商品编号</a:t>
            </a:r>
            <a:r>
              <a:rPr lang="en-US" altLang="zh-CN" sz="2000" dirty="0" smtClean="0"/>
              <a:t>'</a:t>
            </a:r>
            <a:r>
              <a:rPr lang="en-US" altLang="zh-CN" dirty="0" smtClean="0"/>
              <a:t> </a:t>
            </a:r>
            <a:r>
              <a:rPr lang="zh-CN" altLang="en-US" dirty="0" smtClean="0"/>
              <a:t>）</a:t>
            </a:r>
            <a:endParaRPr lang="en-US" altLang="zh-CN" dirty="0" smtClean="0"/>
          </a:p>
          <a:p>
            <a:pPr>
              <a:buNone/>
            </a:pPr>
            <a:r>
              <a:rPr lang="en-US" altLang="zh-CN" dirty="0" smtClean="0"/>
              <a:t>2</a:t>
            </a:r>
            <a:r>
              <a:rPr lang="zh-CN" altLang="en-US" dirty="0" smtClean="0"/>
              <a:t>）往来单位</a:t>
            </a:r>
            <a:endParaRPr lang="en-US" altLang="zh-CN" dirty="0" smtClean="0"/>
          </a:p>
          <a:p>
            <a:pPr>
              <a:buNone/>
            </a:pPr>
            <a:r>
              <a:rPr lang="zh-CN" altLang="en-US" dirty="0" smtClean="0"/>
              <a:t>检查：业务草稿、期初库存关联的供应商、门店对应往来单位、价格跟踪、应收应付期初、是否父类（</a:t>
            </a:r>
            <a:r>
              <a:rPr lang="zh-CN" altLang="en-US" sz="2000" dirty="0" smtClean="0"/>
              <a:t>确认以上没有还是不能删除，提供脚本：</a:t>
            </a:r>
            <a:r>
              <a:rPr lang="en-US" altLang="zh-CN" sz="2000" dirty="0" smtClean="0"/>
              <a:t>delete from </a:t>
            </a:r>
            <a:r>
              <a:rPr lang="en-US" altLang="zh-CN" sz="2000" dirty="0" err="1" smtClean="0"/>
              <a:t>btype</a:t>
            </a:r>
            <a:r>
              <a:rPr lang="en-US" altLang="zh-CN" sz="2000" dirty="0" smtClean="0"/>
              <a:t> where </a:t>
            </a:r>
            <a:r>
              <a:rPr lang="en-US" altLang="zh-CN" sz="2000" dirty="0" err="1" smtClean="0"/>
              <a:t>usercode</a:t>
            </a:r>
            <a:r>
              <a:rPr lang="en-US" altLang="zh-CN" sz="2000" dirty="0" smtClean="0"/>
              <a:t>='</a:t>
            </a:r>
            <a:r>
              <a:rPr lang="zh-CN" altLang="en-US" sz="2000" dirty="0" smtClean="0"/>
              <a:t>单位编号</a:t>
            </a:r>
            <a:r>
              <a:rPr lang="en-US" altLang="zh-CN" sz="2000" dirty="0" smtClean="0"/>
              <a:t>'</a:t>
            </a:r>
            <a:r>
              <a:rPr lang="en-US" altLang="zh-CN" dirty="0" smtClean="0"/>
              <a:t> </a:t>
            </a:r>
            <a:r>
              <a:rPr lang="zh-CN" altLang="en-US" dirty="0" smtClean="0"/>
              <a:t>）</a:t>
            </a:r>
            <a:endParaRPr lang="en-US" altLang="zh-CN" dirty="0" smtClean="0"/>
          </a:p>
          <a:p>
            <a:pPr>
              <a:buNone/>
            </a:pPr>
            <a:r>
              <a:rPr lang="en-US" altLang="zh-CN" dirty="0" smtClean="0"/>
              <a:t>3</a:t>
            </a:r>
            <a:r>
              <a:rPr lang="zh-CN" altLang="en-US" dirty="0" smtClean="0"/>
              <a:t>）销售门店</a:t>
            </a:r>
            <a:endParaRPr lang="en-US" altLang="zh-CN" dirty="0" smtClean="0"/>
          </a:p>
          <a:p>
            <a:pPr>
              <a:buNone/>
            </a:pPr>
            <a:r>
              <a:rPr lang="zh-CN" altLang="en-US" dirty="0" smtClean="0"/>
              <a:t>检查：内部职员关联、零售系统设置关联、</a:t>
            </a:r>
            <a:r>
              <a:rPr lang="en-US" altLang="zh-CN" dirty="0" smtClean="0"/>
              <a:t>pos</a:t>
            </a:r>
            <a:r>
              <a:rPr lang="zh-CN" altLang="en-US" dirty="0" smtClean="0"/>
              <a:t>机关联（</a:t>
            </a:r>
            <a:r>
              <a:rPr lang="zh-CN" altLang="en-US" sz="2000" dirty="0" smtClean="0"/>
              <a:t>确认以上没有还是不能删除，提供脚本：</a:t>
            </a:r>
            <a:r>
              <a:rPr lang="en-US" altLang="zh-CN" sz="2000" dirty="0" smtClean="0"/>
              <a:t>delete from </a:t>
            </a:r>
            <a:r>
              <a:rPr lang="en-US" altLang="zh-CN" sz="2000" dirty="0" err="1" smtClean="0"/>
              <a:t>posinfo</a:t>
            </a:r>
            <a:r>
              <a:rPr lang="en-US" altLang="zh-CN" sz="2000" dirty="0" smtClean="0"/>
              <a:t> where </a:t>
            </a:r>
            <a:r>
              <a:rPr lang="en-US" altLang="zh-CN" sz="2000" dirty="0" err="1" smtClean="0"/>
              <a:t>poscode</a:t>
            </a:r>
            <a:r>
              <a:rPr lang="en-US" altLang="zh-CN" sz="2000" dirty="0" smtClean="0"/>
              <a:t>='</a:t>
            </a:r>
            <a:r>
              <a:rPr lang="zh-CN" altLang="en-US" sz="2000" dirty="0" smtClean="0"/>
              <a:t>门店编号</a:t>
            </a:r>
            <a:r>
              <a:rPr lang="en-US" altLang="zh-CN" sz="2000" dirty="0" smtClean="0"/>
              <a:t>'</a:t>
            </a:r>
            <a:r>
              <a:rPr lang="en-US" altLang="zh-CN" dirty="0" smtClean="0"/>
              <a:t> </a:t>
            </a:r>
            <a:r>
              <a:rPr lang="zh-CN" altLang="en-US" dirty="0" smtClean="0"/>
              <a:t>）</a:t>
            </a:r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 advTm="1000">
        <p14:warp dir="in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5"/>
          <p:cNvGrpSpPr/>
          <p:nvPr/>
        </p:nvGrpSpPr>
        <p:grpSpPr>
          <a:xfrm>
            <a:off x="683154" y="263970"/>
            <a:ext cx="10843722" cy="492443"/>
            <a:chOff x="-2655131" y="549901"/>
            <a:chExt cx="10843722" cy="492443"/>
          </a:xfrm>
        </p:grpSpPr>
        <p:sp>
          <p:nvSpPr>
            <p:cNvPr id="7" name="矩形 6"/>
            <p:cNvSpPr/>
            <p:nvPr/>
          </p:nvSpPr>
          <p:spPr>
            <a:xfrm>
              <a:off x="4191718" y="939542"/>
              <a:ext cx="3996873" cy="45719"/>
            </a:xfrm>
            <a:prstGeom prst="rect">
              <a:avLst/>
            </a:prstGeom>
            <a:solidFill>
              <a:srgbClr val="40785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>
                <a:cs typeface="+mn-ea"/>
                <a:sym typeface="+mn-lt"/>
              </a:endParaRPr>
            </a:p>
          </p:txBody>
        </p:sp>
        <p:sp>
          <p:nvSpPr>
            <p:cNvPr id="9" name="TextBox 8"/>
            <p:cNvSpPr txBox="1">
              <a:spLocks noChangeArrowheads="1"/>
            </p:cNvSpPr>
            <p:nvPr/>
          </p:nvSpPr>
          <p:spPr bwMode="auto">
            <a:xfrm>
              <a:off x="1138419" y="549901"/>
              <a:ext cx="3255323" cy="4924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 anchor="ctr">
              <a:spAutoFit/>
            </a:bodyPr>
            <a:lstStyle/>
            <a:p>
              <a:pPr algn="ctr" eaLnBrk="1" hangingPunct="1"/>
              <a:r>
                <a:rPr lang="zh-CN" altLang="en-US" sz="3200" b="1" dirty="0" smtClean="0">
                  <a:solidFill>
                    <a:srgbClr val="407858"/>
                  </a:solidFill>
                  <a:cs typeface="+mn-ea"/>
                  <a:sym typeface="+mn-lt"/>
                </a:rPr>
                <a:t>年结存常见问题</a:t>
              </a:r>
              <a:endParaRPr lang="zh-CN" altLang="en-US" sz="3200" b="1" dirty="0">
                <a:solidFill>
                  <a:srgbClr val="407858"/>
                </a:solidFill>
                <a:cs typeface="+mn-ea"/>
                <a:sym typeface="+mn-lt"/>
              </a:endParaRPr>
            </a:p>
          </p:txBody>
        </p:sp>
        <p:sp>
          <p:nvSpPr>
            <p:cNvPr id="14" name="矩形 13"/>
            <p:cNvSpPr/>
            <p:nvPr/>
          </p:nvSpPr>
          <p:spPr>
            <a:xfrm>
              <a:off x="-2655131" y="939542"/>
              <a:ext cx="3996873" cy="45719"/>
            </a:xfrm>
            <a:prstGeom prst="rect">
              <a:avLst/>
            </a:prstGeom>
            <a:solidFill>
              <a:srgbClr val="40785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 dirty="0">
                <a:cs typeface="+mn-ea"/>
                <a:sym typeface="+mn-lt"/>
              </a:endParaRPr>
            </a:p>
          </p:txBody>
        </p:sp>
      </p:grpSp>
      <p:sp>
        <p:nvSpPr>
          <p:cNvPr id="28" name="内容占位符 27"/>
          <p:cNvSpPr>
            <a:spLocks noGrp="1"/>
          </p:cNvSpPr>
          <p:nvPr>
            <p:ph idx="1"/>
          </p:nvPr>
        </p:nvSpPr>
        <p:spPr>
          <a:xfrm>
            <a:off x="838092" y="1000664"/>
            <a:ext cx="10514231" cy="5177730"/>
          </a:xfrm>
        </p:spPr>
        <p:txBody>
          <a:bodyPr/>
          <a:lstStyle/>
          <a:p>
            <a:pPr>
              <a:buNone/>
            </a:pPr>
            <a:r>
              <a:rPr lang="zh-CN" altLang="en-US" dirty="0" smtClean="0"/>
              <a:t>四、启用帐套，报错‘期初有被删除或者被分类’</a:t>
            </a:r>
            <a:endParaRPr lang="en-US" altLang="zh-CN" dirty="0" smtClean="0"/>
          </a:p>
          <a:p>
            <a:pPr>
              <a:buNone/>
            </a:pPr>
            <a:r>
              <a:rPr lang="zh-CN" altLang="en-US" dirty="0" smtClean="0"/>
              <a:t>提供脚本执行，然后再启用帐套。</a:t>
            </a:r>
            <a:endParaRPr lang="en-US" altLang="zh-CN" dirty="0" smtClean="0"/>
          </a:p>
          <a:p>
            <a:pPr>
              <a:buNone/>
            </a:pPr>
            <a:endParaRPr lang="en-US" altLang="zh-CN" dirty="0" smtClean="0"/>
          </a:p>
          <a:p>
            <a:pPr>
              <a:buNone/>
            </a:pPr>
            <a:endParaRPr lang="en-US" altLang="zh-CN" dirty="0" smtClean="0"/>
          </a:p>
          <a:p>
            <a:pPr>
              <a:buNone/>
            </a:pPr>
            <a:endParaRPr lang="en-US" altLang="zh-CN" dirty="0" smtClean="0"/>
          </a:p>
          <a:p>
            <a:pPr>
              <a:buNone/>
            </a:pPr>
            <a:endParaRPr lang="en-US" altLang="zh-CN" dirty="0" smtClean="0"/>
          </a:p>
          <a:p>
            <a:pPr>
              <a:buNone/>
            </a:pPr>
            <a:endParaRPr lang="en-US" altLang="zh-CN" dirty="0" smtClean="0"/>
          </a:p>
          <a:p>
            <a:pPr>
              <a:buNone/>
            </a:pPr>
            <a:r>
              <a:rPr lang="zh-CN" altLang="en-US" sz="1800" dirty="0" smtClean="0"/>
              <a:t>脚本下载地址：</a:t>
            </a:r>
            <a:endParaRPr lang="en-US" altLang="zh-CN" sz="1800" dirty="0" smtClean="0"/>
          </a:p>
          <a:p>
            <a:pPr>
              <a:buNone/>
            </a:pPr>
            <a:r>
              <a:rPr lang="en-US" altLang="zh-CN" sz="1400" dirty="0" smtClean="0"/>
              <a:t>https://qfkfb.oss-cn-beijing.aliyuncs.com/cyjbbd/</a:t>
            </a:r>
            <a:r>
              <a:rPr lang="zh-CN" altLang="en-US" sz="1400" dirty="0" smtClean="0"/>
              <a:t>年结存脚本</a:t>
            </a:r>
            <a:r>
              <a:rPr lang="en-US" altLang="zh-CN" sz="1400" dirty="0" smtClean="0"/>
              <a:t>/</a:t>
            </a:r>
            <a:r>
              <a:rPr lang="zh-CN" altLang="en-US" sz="1400" dirty="0" smtClean="0"/>
              <a:t>千方</a:t>
            </a:r>
            <a:r>
              <a:rPr lang="en-US" altLang="zh-CN" sz="1400" dirty="0" smtClean="0"/>
              <a:t>II</a:t>
            </a:r>
            <a:r>
              <a:rPr lang="zh-CN" altLang="en-US" sz="1400" dirty="0" smtClean="0"/>
              <a:t>代开账提示某信息被删除或分类</a:t>
            </a:r>
            <a:r>
              <a:rPr lang="en-US" altLang="zh-CN" sz="1400" dirty="0" smtClean="0"/>
              <a:t>--</a:t>
            </a:r>
            <a:r>
              <a:rPr lang="zh-CN" altLang="en-US" sz="1400" dirty="0" smtClean="0"/>
              <a:t>会将负库存的数量或金额删除</a:t>
            </a:r>
            <a:r>
              <a:rPr lang="en-US" altLang="zh-CN" sz="1400" dirty="0" smtClean="0"/>
              <a:t>(</a:t>
            </a:r>
            <a:r>
              <a:rPr lang="zh-CN" altLang="en-US" sz="1400" dirty="0" smtClean="0"/>
              <a:t>如果有赠品不会删除赠品数量</a:t>
            </a:r>
            <a:r>
              <a:rPr lang="en-US" altLang="zh-CN" sz="1400" dirty="0" smtClean="0"/>
              <a:t>)</a:t>
            </a:r>
            <a:r>
              <a:rPr lang="zh-CN" altLang="en-US" sz="1400" dirty="0" smtClean="0"/>
              <a:t>三代也可以用</a:t>
            </a:r>
            <a:r>
              <a:rPr lang="en-US" altLang="zh-CN" sz="1400" dirty="0" smtClean="0"/>
              <a:t>.</a:t>
            </a:r>
            <a:r>
              <a:rPr lang="en-US" altLang="zh-CN" sz="1400" dirty="0" err="1" smtClean="0"/>
              <a:t>sql</a:t>
            </a:r>
            <a:endParaRPr lang="en-US" altLang="zh-CN" sz="1400" dirty="0" smtClean="0"/>
          </a:p>
          <a:p>
            <a:pPr>
              <a:buNone/>
            </a:pPr>
            <a:r>
              <a:rPr lang="zh-CN" altLang="en-US" sz="1400" dirty="0" smtClean="0"/>
              <a:t>其他脚本：</a:t>
            </a:r>
            <a:endParaRPr lang="en-US" altLang="zh-CN" sz="1400" dirty="0" smtClean="0"/>
          </a:p>
          <a:p>
            <a:pPr>
              <a:buNone/>
            </a:pPr>
            <a:r>
              <a:rPr lang="en-US" altLang="zh-CN" sz="1400" dirty="0" smtClean="0"/>
              <a:t>https://qfkfb.oss-cn-beijing.aliyuncs.com/cyjbbd/</a:t>
            </a:r>
            <a:r>
              <a:rPr lang="zh-CN" altLang="en-US" sz="1400" dirty="0" smtClean="0"/>
              <a:t>年结存脚本</a:t>
            </a:r>
            <a:r>
              <a:rPr lang="en-US" altLang="zh-CN" sz="1400" dirty="0" smtClean="0"/>
              <a:t>/</a:t>
            </a:r>
            <a:r>
              <a:rPr lang="zh-CN" altLang="en-US" sz="1400" dirty="0" smtClean="0"/>
              <a:t>农资版本开账提示负库存</a:t>
            </a:r>
            <a:r>
              <a:rPr lang="en-US" altLang="zh-CN" sz="1400" dirty="0" smtClean="0"/>
              <a:t>.txt</a:t>
            </a:r>
            <a:endParaRPr lang="en-US" altLang="zh-CN" sz="1400" dirty="0" smtClean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1960563" y="2047875"/>
            <a:ext cx="8134350" cy="2552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 advTm="1000">
        <p14:warp dir="in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5"/>
          <p:cNvGrpSpPr/>
          <p:nvPr/>
        </p:nvGrpSpPr>
        <p:grpSpPr>
          <a:xfrm>
            <a:off x="683154" y="263970"/>
            <a:ext cx="10843722" cy="492443"/>
            <a:chOff x="-2655131" y="549901"/>
            <a:chExt cx="10843722" cy="492443"/>
          </a:xfrm>
        </p:grpSpPr>
        <p:sp>
          <p:nvSpPr>
            <p:cNvPr id="7" name="矩形 6"/>
            <p:cNvSpPr/>
            <p:nvPr/>
          </p:nvSpPr>
          <p:spPr>
            <a:xfrm>
              <a:off x="4191718" y="939542"/>
              <a:ext cx="3996873" cy="45719"/>
            </a:xfrm>
            <a:prstGeom prst="rect">
              <a:avLst/>
            </a:prstGeom>
            <a:solidFill>
              <a:srgbClr val="40785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>
                <a:cs typeface="+mn-ea"/>
                <a:sym typeface="+mn-lt"/>
              </a:endParaRPr>
            </a:p>
          </p:txBody>
        </p:sp>
        <p:sp>
          <p:nvSpPr>
            <p:cNvPr id="9" name="TextBox 8"/>
            <p:cNvSpPr txBox="1">
              <a:spLocks noChangeArrowheads="1"/>
            </p:cNvSpPr>
            <p:nvPr/>
          </p:nvSpPr>
          <p:spPr bwMode="auto">
            <a:xfrm>
              <a:off x="1138419" y="549901"/>
              <a:ext cx="3255323" cy="4924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 anchor="ctr">
              <a:spAutoFit/>
            </a:bodyPr>
            <a:lstStyle/>
            <a:p>
              <a:pPr algn="ctr" eaLnBrk="1" hangingPunct="1"/>
              <a:r>
                <a:rPr lang="zh-CN" altLang="en-US" sz="3200" b="1" dirty="0" smtClean="0">
                  <a:solidFill>
                    <a:srgbClr val="407858"/>
                  </a:solidFill>
                  <a:cs typeface="+mn-ea"/>
                  <a:sym typeface="+mn-lt"/>
                </a:rPr>
                <a:t>年结存常见问题</a:t>
              </a:r>
              <a:endParaRPr lang="zh-CN" altLang="en-US" sz="3200" b="1" dirty="0">
                <a:solidFill>
                  <a:srgbClr val="407858"/>
                </a:solidFill>
                <a:cs typeface="+mn-ea"/>
                <a:sym typeface="+mn-lt"/>
              </a:endParaRPr>
            </a:p>
          </p:txBody>
        </p:sp>
        <p:sp>
          <p:nvSpPr>
            <p:cNvPr id="14" name="矩形 13"/>
            <p:cNvSpPr/>
            <p:nvPr/>
          </p:nvSpPr>
          <p:spPr>
            <a:xfrm>
              <a:off x="-2655131" y="939542"/>
              <a:ext cx="3996873" cy="45719"/>
            </a:xfrm>
            <a:prstGeom prst="rect">
              <a:avLst/>
            </a:prstGeom>
            <a:solidFill>
              <a:srgbClr val="40785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 dirty="0">
                <a:cs typeface="+mn-ea"/>
                <a:sym typeface="+mn-lt"/>
              </a:endParaRPr>
            </a:p>
          </p:txBody>
        </p:sp>
      </p:grpSp>
      <p:sp>
        <p:nvSpPr>
          <p:cNvPr id="28" name="内容占位符 27"/>
          <p:cNvSpPr>
            <a:spLocks noGrp="1"/>
          </p:cNvSpPr>
          <p:nvPr>
            <p:ph idx="1"/>
          </p:nvPr>
        </p:nvSpPr>
        <p:spPr>
          <a:xfrm>
            <a:off x="838092" y="1000664"/>
            <a:ext cx="10514231" cy="5177730"/>
          </a:xfrm>
        </p:spPr>
        <p:txBody>
          <a:bodyPr/>
          <a:lstStyle/>
          <a:p>
            <a:pPr>
              <a:buNone/>
            </a:pPr>
            <a:r>
              <a:rPr lang="zh-CN" altLang="en-US" dirty="0" smtClean="0"/>
              <a:t>五、独立门店转实时门店，或者实时门店转独立门店</a:t>
            </a:r>
            <a:endParaRPr lang="en-US" altLang="zh-CN" dirty="0" smtClean="0"/>
          </a:p>
          <a:p>
            <a:pPr>
              <a:buNone/>
            </a:pPr>
            <a:r>
              <a:rPr lang="en-US" altLang="zh-CN" dirty="0" smtClean="0"/>
              <a:t>1</a:t>
            </a:r>
            <a:r>
              <a:rPr lang="zh-CN" altLang="en-US" dirty="0" smtClean="0"/>
              <a:t>）直接在期初状态删除门店，然后新建对应属性的门店关联原来的门店仓库</a:t>
            </a:r>
            <a:endParaRPr lang="en-US" altLang="zh-CN" dirty="0" smtClean="0"/>
          </a:p>
          <a:p>
            <a:pPr>
              <a:buNone/>
            </a:pPr>
            <a:endParaRPr lang="en-US" altLang="zh-CN" dirty="0" smtClean="0"/>
          </a:p>
          <a:p>
            <a:pPr>
              <a:buNone/>
            </a:pPr>
            <a:r>
              <a:rPr lang="en-US" altLang="zh-CN" dirty="0" smtClean="0"/>
              <a:t>2</a:t>
            </a:r>
            <a:r>
              <a:rPr lang="zh-CN" altLang="en-US" dirty="0" smtClean="0"/>
              <a:t>）通过脚本修改</a:t>
            </a:r>
            <a:endParaRPr lang="en-US" altLang="zh-CN" dirty="0" smtClean="0"/>
          </a:p>
          <a:p>
            <a:pPr>
              <a:buNone/>
            </a:pPr>
            <a:r>
              <a:rPr lang="en-US" altLang="zh-CN" sz="2000" dirty="0" smtClean="0"/>
              <a:t>UPDATE </a:t>
            </a:r>
            <a:r>
              <a:rPr lang="en-US" altLang="zh-CN" sz="2000" dirty="0" err="1" smtClean="0"/>
              <a:t>dbo.PosInfo</a:t>
            </a:r>
            <a:r>
              <a:rPr lang="en-US" altLang="zh-CN" sz="2000" dirty="0" smtClean="0"/>
              <a:t> SET </a:t>
            </a:r>
            <a:r>
              <a:rPr lang="en-US" altLang="zh-CN" sz="2000" dirty="0" err="1" smtClean="0"/>
              <a:t>ConnectType</a:t>
            </a:r>
            <a:r>
              <a:rPr lang="en-US" altLang="zh-CN" sz="2000" dirty="0" smtClean="0"/>
              <a:t> = 0,PosType=1 WHERE </a:t>
            </a:r>
            <a:r>
              <a:rPr lang="en-US" altLang="zh-CN" sz="2000" dirty="0" err="1" smtClean="0"/>
              <a:t>PosCode</a:t>
            </a:r>
            <a:r>
              <a:rPr lang="en-US" altLang="zh-CN" sz="2000" dirty="0" smtClean="0"/>
              <a:t>='</a:t>
            </a:r>
            <a:r>
              <a:rPr lang="zh-CN" altLang="en-US" sz="2000" dirty="0" smtClean="0"/>
              <a:t>门店编号</a:t>
            </a:r>
            <a:r>
              <a:rPr lang="en-US" altLang="zh-CN" sz="2000" dirty="0" smtClean="0"/>
              <a:t>'</a:t>
            </a:r>
            <a:endParaRPr lang="en-US" altLang="zh-CN" sz="2000" dirty="0" smtClean="0"/>
          </a:p>
          <a:p>
            <a:pPr>
              <a:buNone/>
            </a:pPr>
            <a:r>
              <a:rPr lang="en-US" altLang="zh-CN" sz="2000" dirty="0" smtClean="0"/>
              <a:t>--</a:t>
            </a:r>
            <a:r>
              <a:rPr lang="zh-CN" altLang="en-US" sz="2000" dirty="0" smtClean="0"/>
              <a:t>修改门店为实时门店</a:t>
            </a:r>
            <a:endParaRPr lang="en-US" altLang="zh-CN" sz="2000" dirty="0" smtClean="0"/>
          </a:p>
          <a:p>
            <a:pPr>
              <a:buNone/>
            </a:pPr>
            <a:r>
              <a:rPr lang="en-US" altLang="zh-CN" sz="2000" dirty="0" smtClean="0"/>
              <a:t>UPDATE </a:t>
            </a:r>
            <a:r>
              <a:rPr lang="en-US" altLang="zh-CN" sz="2000" dirty="0" err="1" smtClean="0"/>
              <a:t>dbo.PosInfo</a:t>
            </a:r>
            <a:r>
              <a:rPr lang="en-US" altLang="zh-CN" sz="2000" dirty="0" smtClean="0"/>
              <a:t> SET </a:t>
            </a:r>
            <a:r>
              <a:rPr lang="en-US" altLang="zh-CN" sz="2000" dirty="0" err="1" smtClean="0"/>
              <a:t>ConnectType</a:t>
            </a:r>
            <a:r>
              <a:rPr lang="en-US" altLang="zh-CN" sz="2000" dirty="0" smtClean="0"/>
              <a:t> = 1,PosType=2 WHERE </a:t>
            </a:r>
            <a:r>
              <a:rPr lang="en-US" altLang="zh-CN" sz="2000" dirty="0" err="1" smtClean="0"/>
              <a:t>PosCode</a:t>
            </a:r>
            <a:r>
              <a:rPr lang="en-US" altLang="zh-CN" sz="2000" dirty="0" smtClean="0"/>
              <a:t>='</a:t>
            </a:r>
            <a:r>
              <a:rPr lang="zh-CN" altLang="en-US" sz="2000" dirty="0" smtClean="0"/>
              <a:t>门店编号</a:t>
            </a:r>
            <a:r>
              <a:rPr lang="en-US" altLang="zh-CN" sz="2000" dirty="0" smtClean="0"/>
              <a:t>'</a:t>
            </a:r>
            <a:endParaRPr lang="en-US" altLang="zh-CN" sz="2000" dirty="0" smtClean="0"/>
          </a:p>
          <a:p>
            <a:pPr>
              <a:buNone/>
            </a:pPr>
            <a:r>
              <a:rPr lang="en-US" altLang="zh-CN" sz="2000" dirty="0" smtClean="0"/>
              <a:t>--</a:t>
            </a:r>
            <a:r>
              <a:rPr lang="zh-CN" altLang="en-US" sz="2000" dirty="0" smtClean="0"/>
              <a:t>修改门店为独立加盟店</a:t>
            </a:r>
            <a:endParaRPr lang="zh-CN" altLang="en-US" sz="2000" dirty="0" smtClean="0"/>
          </a:p>
          <a:p>
            <a:pPr>
              <a:buNone/>
            </a:pPr>
            <a:r>
              <a:rPr lang="en-US" altLang="zh-CN" sz="2000" dirty="0" smtClean="0"/>
              <a:t>UPDATE </a:t>
            </a:r>
            <a:r>
              <a:rPr lang="en-US" altLang="zh-CN" sz="2000" dirty="0" err="1" smtClean="0"/>
              <a:t>dbo.PosInfo</a:t>
            </a:r>
            <a:r>
              <a:rPr lang="en-US" altLang="zh-CN" sz="2000" dirty="0" smtClean="0"/>
              <a:t> SET </a:t>
            </a:r>
            <a:r>
              <a:rPr lang="en-US" altLang="zh-CN" sz="2000" dirty="0" err="1" smtClean="0"/>
              <a:t>ConnectType</a:t>
            </a:r>
            <a:r>
              <a:rPr lang="en-US" altLang="zh-CN" sz="2000" dirty="0" smtClean="0"/>
              <a:t> = 0,PosType=2 WHERE </a:t>
            </a:r>
            <a:r>
              <a:rPr lang="en-US" altLang="zh-CN" sz="2000" dirty="0" err="1" smtClean="0"/>
              <a:t>PosCode</a:t>
            </a:r>
            <a:r>
              <a:rPr lang="en-US" altLang="zh-CN" sz="2000" dirty="0" smtClean="0"/>
              <a:t>='</a:t>
            </a:r>
            <a:r>
              <a:rPr lang="zh-CN" altLang="en-US" sz="2000" dirty="0" smtClean="0"/>
              <a:t>门店编号</a:t>
            </a:r>
            <a:r>
              <a:rPr lang="en-US" altLang="zh-CN" sz="2000" dirty="0" smtClean="0"/>
              <a:t>'</a:t>
            </a:r>
            <a:endParaRPr lang="en-US" altLang="zh-CN" sz="2000" dirty="0" smtClean="0"/>
          </a:p>
          <a:p>
            <a:pPr>
              <a:buNone/>
            </a:pPr>
            <a:r>
              <a:rPr lang="en-US" altLang="zh-CN" sz="2000" dirty="0" smtClean="0"/>
              <a:t>--</a:t>
            </a:r>
            <a:r>
              <a:rPr lang="zh-CN" altLang="en-US" sz="2000" dirty="0" smtClean="0"/>
              <a:t>修改门店为实时加盟店</a:t>
            </a:r>
            <a:endParaRPr lang="en-US" altLang="zh-CN" sz="2000" dirty="0" smtClean="0"/>
          </a:p>
          <a:p>
            <a:pPr>
              <a:buNone/>
            </a:pPr>
            <a:endParaRPr lang="en-US" altLang="zh-CN" dirty="0" smtClean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 advTm="1000">
        <p14:warp dir="in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5"/>
          <p:cNvGrpSpPr/>
          <p:nvPr/>
        </p:nvGrpSpPr>
        <p:grpSpPr>
          <a:xfrm>
            <a:off x="683154" y="263970"/>
            <a:ext cx="10843722" cy="492443"/>
            <a:chOff x="-2655131" y="549901"/>
            <a:chExt cx="10843722" cy="492443"/>
          </a:xfrm>
        </p:grpSpPr>
        <p:sp>
          <p:nvSpPr>
            <p:cNvPr id="7" name="矩形 6"/>
            <p:cNvSpPr/>
            <p:nvPr/>
          </p:nvSpPr>
          <p:spPr>
            <a:xfrm>
              <a:off x="4191718" y="939542"/>
              <a:ext cx="3996873" cy="45719"/>
            </a:xfrm>
            <a:prstGeom prst="rect">
              <a:avLst/>
            </a:prstGeom>
            <a:solidFill>
              <a:srgbClr val="40785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>
                <a:cs typeface="+mn-ea"/>
                <a:sym typeface="+mn-lt"/>
              </a:endParaRPr>
            </a:p>
          </p:txBody>
        </p:sp>
        <p:sp>
          <p:nvSpPr>
            <p:cNvPr id="9" name="TextBox 8"/>
            <p:cNvSpPr txBox="1">
              <a:spLocks noChangeArrowheads="1"/>
            </p:cNvSpPr>
            <p:nvPr/>
          </p:nvSpPr>
          <p:spPr bwMode="auto">
            <a:xfrm>
              <a:off x="1138419" y="549901"/>
              <a:ext cx="3255323" cy="4924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 anchor="ctr">
              <a:spAutoFit/>
            </a:bodyPr>
            <a:lstStyle/>
            <a:p>
              <a:pPr algn="ctr" eaLnBrk="1" hangingPunct="1"/>
              <a:r>
                <a:rPr lang="zh-CN" altLang="en-US" sz="3200" b="1" dirty="0" smtClean="0">
                  <a:solidFill>
                    <a:srgbClr val="407858"/>
                  </a:solidFill>
                  <a:cs typeface="+mn-ea"/>
                  <a:sym typeface="+mn-lt"/>
                </a:rPr>
                <a:t>年结存常见问题</a:t>
              </a:r>
              <a:endParaRPr lang="zh-CN" altLang="en-US" sz="3200" b="1" dirty="0">
                <a:solidFill>
                  <a:srgbClr val="407858"/>
                </a:solidFill>
                <a:cs typeface="+mn-ea"/>
                <a:sym typeface="+mn-lt"/>
              </a:endParaRPr>
            </a:p>
          </p:txBody>
        </p:sp>
        <p:sp>
          <p:nvSpPr>
            <p:cNvPr id="14" name="矩形 13"/>
            <p:cNvSpPr/>
            <p:nvPr/>
          </p:nvSpPr>
          <p:spPr>
            <a:xfrm>
              <a:off x="-2655131" y="939542"/>
              <a:ext cx="3996873" cy="45719"/>
            </a:xfrm>
            <a:prstGeom prst="rect">
              <a:avLst/>
            </a:prstGeom>
            <a:solidFill>
              <a:srgbClr val="40785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 dirty="0">
                <a:cs typeface="+mn-ea"/>
                <a:sym typeface="+mn-lt"/>
              </a:endParaRPr>
            </a:p>
          </p:txBody>
        </p:sp>
      </p:grpSp>
      <p:sp>
        <p:nvSpPr>
          <p:cNvPr id="28" name="内容占位符 27"/>
          <p:cNvSpPr>
            <a:spLocks noGrp="1"/>
          </p:cNvSpPr>
          <p:nvPr>
            <p:ph idx="1"/>
          </p:nvPr>
        </p:nvSpPr>
        <p:spPr>
          <a:xfrm>
            <a:off x="838092" y="1000664"/>
            <a:ext cx="10514231" cy="5177730"/>
          </a:xfrm>
        </p:spPr>
        <p:txBody>
          <a:bodyPr/>
          <a:lstStyle/>
          <a:p>
            <a:pPr>
              <a:buNone/>
            </a:pPr>
            <a:r>
              <a:rPr lang="zh-CN" altLang="en-US" dirty="0" smtClean="0"/>
              <a:t>六、修改开账时间</a:t>
            </a:r>
            <a:endParaRPr lang="en-US" altLang="zh-CN" dirty="0" smtClean="0"/>
          </a:p>
          <a:p>
            <a:pPr>
              <a:buNone/>
            </a:pPr>
            <a:r>
              <a:rPr lang="en-US" altLang="zh-CN" dirty="0" smtClean="0"/>
              <a:t>1</a:t>
            </a:r>
            <a:r>
              <a:rPr lang="zh-CN" altLang="en-US" dirty="0" smtClean="0"/>
              <a:t>）修改服务器电脑时间进行启用帐套</a:t>
            </a:r>
            <a:endParaRPr lang="en-US" altLang="zh-CN" dirty="0" smtClean="0"/>
          </a:p>
          <a:p>
            <a:pPr>
              <a:buNone/>
            </a:pPr>
            <a:endParaRPr lang="en-US" altLang="zh-CN" dirty="0" smtClean="0"/>
          </a:p>
          <a:p>
            <a:pPr>
              <a:buNone/>
            </a:pPr>
            <a:r>
              <a:rPr lang="en-US" altLang="zh-CN" dirty="0" smtClean="0"/>
              <a:t>2</a:t>
            </a:r>
            <a:r>
              <a:rPr lang="zh-CN" altLang="en-US" dirty="0" smtClean="0"/>
              <a:t>）如果无法修改服务器电脑时间启用帐套，可以启用帐套后提供脚本修改</a:t>
            </a:r>
            <a:endParaRPr lang="en-US" altLang="zh-CN" dirty="0" smtClean="0"/>
          </a:p>
          <a:p>
            <a:pPr>
              <a:buNone/>
            </a:pPr>
            <a:r>
              <a:rPr lang="en-US" altLang="zh-CN" sz="2000" dirty="0" smtClean="0"/>
              <a:t>UPDATE  </a:t>
            </a:r>
            <a:r>
              <a:rPr lang="en-US" altLang="zh-CN" sz="2000" dirty="0" err="1" smtClean="0"/>
              <a:t>sysdata</a:t>
            </a:r>
            <a:r>
              <a:rPr lang="en-US" altLang="zh-CN" sz="2000" dirty="0" smtClean="0"/>
              <a:t>  SET  </a:t>
            </a:r>
            <a:r>
              <a:rPr lang="en-US" altLang="zh-CN" sz="2000" dirty="0" err="1" smtClean="0"/>
              <a:t>SubValue</a:t>
            </a:r>
            <a:r>
              <a:rPr lang="en-US" altLang="zh-CN" sz="2000" dirty="0" smtClean="0"/>
              <a:t>='2014-12-03'  WHERE  </a:t>
            </a:r>
            <a:r>
              <a:rPr lang="en-US" altLang="zh-CN" sz="2000" dirty="0" err="1" smtClean="0"/>
              <a:t>SubName</a:t>
            </a:r>
            <a:r>
              <a:rPr lang="en-US" altLang="zh-CN" sz="2000" dirty="0" smtClean="0"/>
              <a:t>='</a:t>
            </a:r>
            <a:r>
              <a:rPr lang="en-US" altLang="zh-CN" sz="2000" dirty="0" err="1" smtClean="0"/>
              <a:t>billcodedate</a:t>
            </a:r>
            <a:r>
              <a:rPr lang="en-US" altLang="zh-CN" sz="2000" dirty="0" smtClean="0"/>
              <a:t>'--</a:t>
            </a:r>
            <a:r>
              <a:rPr lang="zh-CN" altLang="en-US" sz="2000" dirty="0" smtClean="0"/>
              <a:t>开账时间</a:t>
            </a:r>
            <a:endParaRPr lang="zh-CN" altLang="en-US" sz="2000" dirty="0" smtClean="0"/>
          </a:p>
          <a:p>
            <a:pPr>
              <a:buNone/>
            </a:pPr>
            <a:r>
              <a:rPr lang="en-US" altLang="zh-CN" sz="2000" dirty="0" smtClean="0"/>
              <a:t>go</a:t>
            </a:r>
            <a:endParaRPr lang="en-US" altLang="zh-CN" sz="2000" dirty="0" smtClean="0"/>
          </a:p>
          <a:p>
            <a:pPr>
              <a:buNone/>
            </a:pPr>
            <a:r>
              <a:rPr lang="en-US" altLang="zh-CN" sz="2000" dirty="0" smtClean="0"/>
              <a:t>                    </a:t>
            </a:r>
            <a:endParaRPr lang="en-US" altLang="zh-CN" sz="2000" dirty="0" smtClean="0"/>
          </a:p>
          <a:p>
            <a:pPr>
              <a:buNone/>
            </a:pPr>
            <a:r>
              <a:rPr lang="en-US" altLang="zh-CN" sz="2000" dirty="0" smtClean="0"/>
              <a:t>UPDATE </a:t>
            </a:r>
            <a:r>
              <a:rPr lang="en-US" altLang="zh-CN" sz="2000" dirty="0" err="1" smtClean="0"/>
              <a:t>monthproc</a:t>
            </a:r>
            <a:r>
              <a:rPr lang="en-US" altLang="zh-CN" sz="2000" dirty="0" smtClean="0"/>
              <a:t> SET </a:t>
            </a:r>
            <a:r>
              <a:rPr lang="en-US" altLang="zh-CN" sz="2000" dirty="0" err="1" smtClean="0"/>
              <a:t>StartDate</a:t>
            </a:r>
            <a:r>
              <a:rPr lang="en-US" altLang="zh-CN" sz="2000" dirty="0" smtClean="0"/>
              <a:t>='2014-12-02' --</a:t>
            </a:r>
            <a:r>
              <a:rPr lang="zh-CN" altLang="en-US" sz="2000" dirty="0" smtClean="0"/>
              <a:t>月结存信息表</a:t>
            </a:r>
            <a:endParaRPr lang="zh-CN" altLang="en-US" sz="2000" dirty="0" smtClean="0"/>
          </a:p>
          <a:p>
            <a:pPr>
              <a:buNone/>
            </a:pPr>
            <a:r>
              <a:rPr lang="en-US" altLang="zh-CN" sz="2000" dirty="0" smtClean="0"/>
              <a:t>Go</a:t>
            </a:r>
            <a:endParaRPr lang="en-US" altLang="zh-CN" sz="2000" dirty="0" smtClean="0"/>
          </a:p>
          <a:p>
            <a:pPr>
              <a:buNone/>
            </a:pPr>
            <a:r>
              <a:rPr lang="zh-CN" altLang="en-US" sz="2000" dirty="0" smtClean="0"/>
              <a:t>（注：脚本中的日期需要自己修改后 ，再到对应帐套执行）</a:t>
            </a:r>
            <a:endParaRPr lang="zh-CN" altLang="en-US" sz="2000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 advTm="1000">
        <p14:warp dir="in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5"/>
          <p:cNvGrpSpPr/>
          <p:nvPr/>
        </p:nvGrpSpPr>
        <p:grpSpPr>
          <a:xfrm>
            <a:off x="683154" y="263970"/>
            <a:ext cx="10843722" cy="492443"/>
            <a:chOff x="-2655131" y="549901"/>
            <a:chExt cx="10843722" cy="492443"/>
          </a:xfrm>
        </p:grpSpPr>
        <p:sp>
          <p:nvSpPr>
            <p:cNvPr id="7" name="矩形 6"/>
            <p:cNvSpPr/>
            <p:nvPr/>
          </p:nvSpPr>
          <p:spPr>
            <a:xfrm>
              <a:off x="4191718" y="939542"/>
              <a:ext cx="3996873" cy="45719"/>
            </a:xfrm>
            <a:prstGeom prst="rect">
              <a:avLst/>
            </a:prstGeom>
            <a:solidFill>
              <a:srgbClr val="40785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>
                <a:cs typeface="+mn-ea"/>
                <a:sym typeface="+mn-lt"/>
              </a:endParaRPr>
            </a:p>
          </p:txBody>
        </p:sp>
        <p:sp>
          <p:nvSpPr>
            <p:cNvPr id="9" name="TextBox 8"/>
            <p:cNvSpPr txBox="1">
              <a:spLocks noChangeArrowheads="1"/>
            </p:cNvSpPr>
            <p:nvPr/>
          </p:nvSpPr>
          <p:spPr bwMode="auto">
            <a:xfrm>
              <a:off x="1138419" y="549901"/>
              <a:ext cx="3255323" cy="4924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 anchor="ctr">
              <a:spAutoFit/>
            </a:bodyPr>
            <a:lstStyle/>
            <a:p>
              <a:pPr algn="ctr" eaLnBrk="1" hangingPunct="1"/>
              <a:r>
                <a:rPr lang="zh-CN" altLang="en-US" sz="3200" b="1" dirty="0" smtClean="0">
                  <a:solidFill>
                    <a:srgbClr val="407858"/>
                  </a:solidFill>
                  <a:cs typeface="+mn-ea"/>
                  <a:sym typeface="+mn-lt"/>
                </a:rPr>
                <a:t>年结存常见问题</a:t>
              </a:r>
              <a:endParaRPr lang="zh-CN" altLang="en-US" sz="3200" b="1" dirty="0">
                <a:solidFill>
                  <a:srgbClr val="407858"/>
                </a:solidFill>
                <a:cs typeface="+mn-ea"/>
                <a:sym typeface="+mn-lt"/>
              </a:endParaRPr>
            </a:p>
          </p:txBody>
        </p:sp>
        <p:sp>
          <p:nvSpPr>
            <p:cNvPr id="14" name="矩形 13"/>
            <p:cNvSpPr/>
            <p:nvPr/>
          </p:nvSpPr>
          <p:spPr>
            <a:xfrm>
              <a:off x="-2655131" y="939542"/>
              <a:ext cx="3996873" cy="45719"/>
            </a:xfrm>
            <a:prstGeom prst="rect">
              <a:avLst/>
            </a:prstGeom>
            <a:solidFill>
              <a:srgbClr val="40785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 dirty="0">
                <a:cs typeface="+mn-ea"/>
                <a:sym typeface="+mn-lt"/>
              </a:endParaRPr>
            </a:p>
          </p:txBody>
        </p:sp>
      </p:grpSp>
      <p:sp>
        <p:nvSpPr>
          <p:cNvPr id="28" name="内容占位符 27"/>
          <p:cNvSpPr>
            <a:spLocks noGrp="1"/>
          </p:cNvSpPr>
          <p:nvPr>
            <p:ph idx="1"/>
          </p:nvPr>
        </p:nvSpPr>
        <p:spPr>
          <a:xfrm>
            <a:off x="838092" y="1000664"/>
            <a:ext cx="10514231" cy="5177730"/>
          </a:xfrm>
        </p:spPr>
        <p:txBody>
          <a:bodyPr/>
          <a:lstStyle/>
          <a:p>
            <a:pPr>
              <a:buNone/>
            </a:pPr>
            <a:r>
              <a:rPr lang="zh-CN" altLang="en-US" dirty="0" smtClean="0"/>
              <a:t>七、医保对账</a:t>
            </a:r>
            <a:endParaRPr lang="en-US" altLang="zh-CN" dirty="0" smtClean="0"/>
          </a:p>
          <a:p>
            <a:pPr>
              <a:buNone/>
            </a:pPr>
            <a:r>
              <a:rPr lang="en-US" altLang="zh-CN" dirty="0" smtClean="0"/>
              <a:t>1</a:t>
            </a:r>
            <a:r>
              <a:rPr lang="zh-CN" altLang="en-US" dirty="0" smtClean="0"/>
              <a:t>）必须在</a:t>
            </a:r>
            <a:r>
              <a:rPr lang="en-US" altLang="zh-CN" dirty="0" smtClean="0"/>
              <a:t>12</a:t>
            </a:r>
            <a:r>
              <a:rPr lang="zh-CN" altLang="en-US" dirty="0" smtClean="0"/>
              <a:t>月</a:t>
            </a:r>
            <a:r>
              <a:rPr lang="en-US" altLang="zh-CN" dirty="0" smtClean="0"/>
              <a:t>31</a:t>
            </a:r>
            <a:r>
              <a:rPr lang="zh-CN" altLang="en-US" dirty="0" smtClean="0"/>
              <a:t>日停止做账后才能做年结存</a:t>
            </a:r>
            <a:endParaRPr lang="en-US" altLang="zh-CN" dirty="0" smtClean="0"/>
          </a:p>
          <a:p>
            <a:pPr>
              <a:buNone/>
            </a:pPr>
            <a:r>
              <a:rPr lang="zh-CN" altLang="en-US" dirty="0" smtClean="0"/>
              <a:t>原因：医保是按月对账的，如果是中途年结会导致数据在多个帐套</a:t>
            </a:r>
            <a:endParaRPr lang="en-US" altLang="zh-CN" dirty="0" smtClean="0"/>
          </a:p>
          <a:p>
            <a:pPr>
              <a:buNone/>
            </a:pPr>
            <a:r>
              <a:rPr lang="zh-CN" altLang="en-US" dirty="0" smtClean="0"/>
              <a:t>，对账会非常麻烦</a:t>
            </a:r>
            <a:endParaRPr lang="en-US" altLang="zh-CN" dirty="0" smtClean="0"/>
          </a:p>
          <a:p>
            <a:pPr>
              <a:buNone/>
            </a:pPr>
            <a:endParaRPr lang="en-US" altLang="zh-CN" dirty="0" smtClean="0"/>
          </a:p>
          <a:p>
            <a:pPr>
              <a:buNone/>
            </a:pPr>
            <a:r>
              <a:rPr lang="en-US" altLang="zh-CN" dirty="0" smtClean="0"/>
              <a:t>2</a:t>
            </a:r>
            <a:r>
              <a:rPr lang="zh-CN" altLang="en-US" dirty="0" smtClean="0"/>
              <a:t>）必须是新建帐套还原数据去年结存，不要在原帐套年结存，保留原帐套方便去对账，源帐套数据截止到</a:t>
            </a:r>
            <a:r>
              <a:rPr lang="en-US" altLang="zh-CN" dirty="0" smtClean="0"/>
              <a:t>12</a:t>
            </a:r>
            <a:r>
              <a:rPr lang="zh-CN" altLang="en-US" dirty="0" smtClean="0"/>
              <a:t>月</a:t>
            </a:r>
            <a:r>
              <a:rPr lang="en-US" altLang="zh-CN" dirty="0" smtClean="0"/>
              <a:t>31</a:t>
            </a:r>
            <a:r>
              <a:rPr lang="zh-CN" altLang="en-US" dirty="0" smtClean="0"/>
              <a:t>日停账的数据，后续不能在原帐套开票，只能在结存后的新帐套开票</a:t>
            </a:r>
            <a:endParaRPr lang="en-US" altLang="zh-CN" dirty="0" smtClean="0"/>
          </a:p>
          <a:p>
            <a:pPr>
              <a:buNone/>
            </a:pPr>
            <a:endParaRPr lang="en-US" altLang="zh-CN" dirty="0" smtClean="0"/>
          </a:p>
          <a:p>
            <a:pPr>
              <a:buNone/>
            </a:pPr>
            <a:r>
              <a:rPr lang="en-US" altLang="zh-CN" dirty="0" smtClean="0"/>
              <a:t>3</a:t>
            </a:r>
            <a:r>
              <a:rPr lang="zh-CN" altLang="en-US" dirty="0" smtClean="0"/>
              <a:t>）要升级到最新的程序，原因是以前的版本年结存清除数据清除不干净，到时候可能会数据显示异常</a:t>
            </a:r>
            <a:endParaRPr lang="en-US" altLang="zh-CN" dirty="0" smtClean="0"/>
          </a:p>
          <a:p>
            <a:pPr>
              <a:buNone/>
            </a:pPr>
            <a:endParaRPr lang="en-US" altLang="zh-CN" dirty="0" smtClean="0"/>
          </a:p>
          <a:p>
            <a:pPr>
              <a:buNone/>
            </a:pPr>
            <a:endParaRPr lang="en-US" altLang="zh-CN" dirty="0" smtClean="0"/>
          </a:p>
          <a:p>
            <a:pPr>
              <a:buNone/>
            </a:pPr>
            <a:endParaRPr lang="en-US" altLang="zh-CN" sz="2000" dirty="0" smtClean="0"/>
          </a:p>
          <a:p>
            <a:pPr>
              <a:buNone/>
            </a:pPr>
            <a:endParaRPr lang="zh-CN" altLang="en-US" sz="2000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 advTm="1000">
        <p14:warp dir="in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5"/>
          <p:cNvGrpSpPr/>
          <p:nvPr/>
        </p:nvGrpSpPr>
        <p:grpSpPr>
          <a:xfrm>
            <a:off x="683154" y="263970"/>
            <a:ext cx="10843722" cy="492443"/>
            <a:chOff x="-2655131" y="549901"/>
            <a:chExt cx="10843722" cy="492443"/>
          </a:xfrm>
        </p:grpSpPr>
        <p:sp>
          <p:nvSpPr>
            <p:cNvPr id="7" name="矩形 6"/>
            <p:cNvSpPr/>
            <p:nvPr/>
          </p:nvSpPr>
          <p:spPr>
            <a:xfrm>
              <a:off x="4191718" y="939542"/>
              <a:ext cx="3996873" cy="45719"/>
            </a:xfrm>
            <a:prstGeom prst="rect">
              <a:avLst/>
            </a:prstGeom>
            <a:solidFill>
              <a:srgbClr val="40785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>
                <a:cs typeface="+mn-ea"/>
                <a:sym typeface="+mn-lt"/>
              </a:endParaRPr>
            </a:p>
          </p:txBody>
        </p:sp>
        <p:sp>
          <p:nvSpPr>
            <p:cNvPr id="9" name="TextBox 8"/>
            <p:cNvSpPr txBox="1">
              <a:spLocks noChangeArrowheads="1"/>
            </p:cNvSpPr>
            <p:nvPr/>
          </p:nvSpPr>
          <p:spPr bwMode="auto">
            <a:xfrm>
              <a:off x="1138419" y="549901"/>
              <a:ext cx="3255323" cy="4924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 anchor="ctr">
              <a:spAutoFit/>
            </a:bodyPr>
            <a:lstStyle/>
            <a:p>
              <a:pPr algn="ctr" eaLnBrk="1" hangingPunct="1"/>
              <a:r>
                <a:rPr lang="zh-CN" altLang="en-US" sz="3200" b="1" dirty="0" smtClean="0">
                  <a:solidFill>
                    <a:srgbClr val="407858"/>
                  </a:solidFill>
                  <a:cs typeface="+mn-ea"/>
                  <a:sym typeface="+mn-lt"/>
                </a:rPr>
                <a:t>年结存常见问题</a:t>
              </a:r>
              <a:endParaRPr lang="zh-CN" altLang="en-US" sz="3200" b="1" dirty="0">
                <a:solidFill>
                  <a:srgbClr val="407858"/>
                </a:solidFill>
                <a:cs typeface="+mn-ea"/>
                <a:sym typeface="+mn-lt"/>
              </a:endParaRPr>
            </a:p>
          </p:txBody>
        </p:sp>
        <p:sp>
          <p:nvSpPr>
            <p:cNvPr id="14" name="矩形 13"/>
            <p:cNvSpPr/>
            <p:nvPr/>
          </p:nvSpPr>
          <p:spPr>
            <a:xfrm>
              <a:off x="-2655131" y="939542"/>
              <a:ext cx="3996873" cy="45719"/>
            </a:xfrm>
            <a:prstGeom prst="rect">
              <a:avLst/>
            </a:prstGeom>
            <a:solidFill>
              <a:srgbClr val="40785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 dirty="0">
                <a:cs typeface="+mn-ea"/>
                <a:sym typeface="+mn-lt"/>
              </a:endParaRPr>
            </a:p>
          </p:txBody>
        </p:sp>
      </p:grpSp>
      <p:sp>
        <p:nvSpPr>
          <p:cNvPr id="28" name="内容占位符 27"/>
          <p:cNvSpPr>
            <a:spLocks noGrp="1"/>
          </p:cNvSpPr>
          <p:nvPr>
            <p:ph idx="1"/>
          </p:nvPr>
        </p:nvSpPr>
        <p:spPr>
          <a:xfrm>
            <a:off x="838092" y="1000664"/>
            <a:ext cx="10514231" cy="5177730"/>
          </a:xfrm>
        </p:spPr>
        <p:txBody>
          <a:bodyPr/>
          <a:lstStyle/>
          <a:p>
            <a:pPr>
              <a:buNone/>
            </a:pPr>
            <a:r>
              <a:rPr lang="zh-CN" altLang="en-US" dirty="0" smtClean="0"/>
              <a:t>八</a:t>
            </a:r>
            <a:r>
              <a:rPr lang="zh-CN" altLang="en-US" dirty="0" smtClean="0"/>
              <a:t>、</a:t>
            </a:r>
            <a:r>
              <a:rPr lang="zh-CN" altLang="en-US" dirty="0" smtClean="0"/>
              <a:t>批量删除未使用的信息</a:t>
            </a:r>
            <a:endParaRPr lang="en-US" altLang="zh-CN" dirty="0" smtClean="0"/>
          </a:p>
          <a:p>
            <a:pPr>
              <a:buNone/>
            </a:pPr>
            <a:r>
              <a:rPr lang="en-US" altLang="zh-CN" dirty="0" smtClean="0"/>
              <a:t>1</a:t>
            </a:r>
            <a:r>
              <a:rPr lang="zh-CN" altLang="en-US" dirty="0" smtClean="0"/>
              <a:t>）批量删除商品</a:t>
            </a:r>
            <a:endParaRPr lang="en-US" altLang="zh-CN" dirty="0" smtClean="0"/>
          </a:p>
          <a:p>
            <a:pPr>
              <a:buNone/>
            </a:pPr>
            <a:r>
              <a:rPr lang="en-US" altLang="zh-CN" sz="1200" dirty="0" smtClean="0"/>
              <a:t>DELETE FROM </a:t>
            </a:r>
            <a:r>
              <a:rPr lang="en-US" altLang="zh-CN" sz="1200" dirty="0" err="1" smtClean="0"/>
              <a:t>ptype</a:t>
            </a:r>
            <a:r>
              <a:rPr lang="en-US" altLang="zh-CN" sz="1200" dirty="0" smtClean="0"/>
              <a:t> WHERE </a:t>
            </a:r>
            <a:r>
              <a:rPr lang="en-US" altLang="zh-CN" sz="1200" dirty="0" err="1" smtClean="0"/>
              <a:t>rec</a:t>
            </a:r>
            <a:r>
              <a:rPr lang="en-US" altLang="zh-CN" sz="1200" dirty="0" smtClean="0"/>
              <a:t> NOT IN (SELECT </a:t>
            </a:r>
            <a:r>
              <a:rPr lang="en-US" altLang="zh-CN" sz="1200" dirty="0" err="1" smtClean="0"/>
              <a:t>prec</a:t>
            </a:r>
            <a:r>
              <a:rPr lang="en-US" altLang="zh-CN" sz="1200" dirty="0" smtClean="0"/>
              <a:t> FROM </a:t>
            </a:r>
            <a:r>
              <a:rPr lang="en-US" altLang="zh-CN" sz="1200" dirty="0" err="1" smtClean="0"/>
              <a:t>dbo.vInOutStockTable</a:t>
            </a:r>
            <a:r>
              <a:rPr lang="en-US" altLang="zh-CN" sz="1200" dirty="0" smtClean="0"/>
              <a:t>) AND </a:t>
            </a:r>
            <a:r>
              <a:rPr lang="en-US" altLang="zh-CN" sz="1200" dirty="0" err="1" smtClean="0"/>
              <a:t>rec</a:t>
            </a:r>
            <a:r>
              <a:rPr lang="en-US" altLang="zh-CN" sz="1200" dirty="0" smtClean="0"/>
              <a:t> &lt;&gt;0 AND </a:t>
            </a:r>
            <a:r>
              <a:rPr lang="en-US" altLang="zh-CN" sz="1200" dirty="0" err="1" smtClean="0"/>
              <a:t>sonnum</a:t>
            </a:r>
            <a:r>
              <a:rPr lang="en-US" altLang="zh-CN" sz="1200" dirty="0" smtClean="0"/>
              <a:t>=0 AND  </a:t>
            </a:r>
            <a:r>
              <a:rPr lang="en-US" altLang="zh-CN" sz="1200" dirty="0" err="1" smtClean="0"/>
              <a:t>rec</a:t>
            </a:r>
            <a:r>
              <a:rPr lang="en-US" altLang="zh-CN" sz="1200" dirty="0" smtClean="0"/>
              <a:t> NOT IN (select </a:t>
            </a:r>
            <a:r>
              <a:rPr lang="en-US" altLang="zh-CN" sz="1200" dirty="0" err="1" smtClean="0"/>
              <a:t>prec</a:t>
            </a:r>
            <a:r>
              <a:rPr lang="en-US" altLang="zh-CN" sz="1200" dirty="0" smtClean="0"/>
              <a:t> FROM </a:t>
            </a:r>
            <a:r>
              <a:rPr lang="en-US" altLang="zh-CN" sz="1200" dirty="0" err="1" smtClean="0"/>
              <a:t>dbo.GoodsStocks</a:t>
            </a:r>
            <a:r>
              <a:rPr lang="en-US" altLang="zh-CN" sz="1200" dirty="0" smtClean="0"/>
              <a:t>) AND </a:t>
            </a:r>
            <a:r>
              <a:rPr lang="en-US" altLang="zh-CN" sz="1200" dirty="0" err="1" smtClean="0"/>
              <a:t>rec</a:t>
            </a:r>
            <a:r>
              <a:rPr lang="en-US" altLang="zh-CN" sz="1200" dirty="0" smtClean="0"/>
              <a:t> NOT IN (select </a:t>
            </a:r>
            <a:r>
              <a:rPr lang="en-US" altLang="zh-CN" sz="1200" dirty="0" err="1" smtClean="0"/>
              <a:t>prec</a:t>
            </a:r>
            <a:r>
              <a:rPr lang="en-US" altLang="zh-CN" sz="1200" dirty="0" smtClean="0"/>
              <a:t> FROM </a:t>
            </a:r>
            <a:r>
              <a:rPr lang="en-US" altLang="zh-CN" sz="1200" dirty="0" err="1" smtClean="0"/>
              <a:t>dbo.IniGoodsStocks</a:t>
            </a:r>
            <a:r>
              <a:rPr lang="en-US" altLang="zh-CN" sz="1200" dirty="0" smtClean="0"/>
              <a:t>) and </a:t>
            </a:r>
            <a:r>
              <a:rPr lang="en-US" altLang="zh-CN" sz="1200" dirty="0" err="1" smtClean="0"/>
              <a:t>rec</a:t>
            </a:r>
            <a:r>
              <a:rPr lang="en-US" altLang="zh-CN" sz="1200" dirty="0" smtClean="0"/>
              <a:t> not in (select </a:t>
            </a:r>
            <a:r>
              <a:rPr lang="en-US" altLang="zh-CN" sz="1200" dirty="0" err="1" smtClean="0"/>
              <a:t>prec</a:t>
            </a:r>
            <a:r>
              <a:rPr lang="en-US" altLang="zh-CN" sz="1200" dirty="0" smtClean="0"/>
              <a:t> from </a:t>
            </a:r>
            <a:r>
              <a:rPr lang="en-US" altLang="zh-CN" sz="1200" dirty="0" err="1" smtClean="0"/>
              <a:t>promotionbill</a:t>
            </a:r>
            <a:r>
              <a:rPr lang="en-US" altLang="zh-CN" sz="1200" dirty="0" smtClean="0"/>
              <a:t> )--</a:t>
            </a:r>
            <a:r>
              <a:rPr lang="zh-CN" altLang="en-US" sz="1200" dirty="0" smtClean="0"/>
              <a:t>清除没有库存且没有做过业务单据且没有促销的商品</a:t>
            </a:r>
            <a:endParaRPr lang="en-US" altLang="zh-CN" sz="1200" dirty="0" smtClean="0"/>
          </a:p>
          <a:p>
            <a:pPr>
              <a:buNone/>
            </a:pPr>
            <a:endParaRPr lang="en-US" altLang="zh-CN" sz="2000" dirty="0" smtClean="0"/>
          </a:p>
          <a:p>
            <a:pPr>
              <a:buNone/>
            </a:pPr>
            <a:r>
              <a:rPr lang="en-US" altLang="zh-CN" dirty="0" smtClean="0"/>
              <a:t>2</a:t>
            </a:r>
            <a:r>
              <a:rPr lang="zh-CN" altLang="en-US" dirty="0" smtClean="0"/>
              <a:t>）批量删除单位</a:t>
            </a:r>
            <a:endParaRPr lang="en-US" altLang="zh-CN" dirty="0" smtClean="0"/>
          </a:p>
          <a:p>
            <a:pPr>
              <a:buNone/>
            </a:pPr>
            <a:r>
              <a:rPr lang="en-US" altLang="zh-CN" sz="1200" dirty="0" smtClean="0"/>
              <a:t>DELETE FROM </a:t>
            </a:r>
            <a:r>
              <a:rPr lang="en-US" altLang="zh-CN" sz="1200" dirty="0" err="1" smtClean="0"/>
              <a:t>dbo.btype</a:t>
            </a:r>
            <a:r>
              <a:rPr lang="en-US" altLang="zh-CN" sz="1200" dirty="0" smtClean="0"/>
              <a:t> WHERE </a:t>
            </a:r>
            <a:r>
              <a:rPr lang="en-US" altLang="zh-CN" sz="1200" dirty="0" err="1" smtClean="0"/>
              <a:t>rec</a:t>
            </a:r>
            <a:r>
              <a:rPr lang="en-US" altLang="zh-CN" sz="1200" dirty="0" smtClean="0"/>
              <a:t> NOT IN (SELECT </a:t>
            </a:r>
            <a:r>
              <a:rPr lang="en-US" altLang="zh-CN" sz="1200" dirty="0" err="1" smtClean="0"/>
              <a:t>BRec</a:t>
            </a:r>
            <a:r>
              <a:rPr lang="en-US" altLang="zh-CN" sz="1200" dirty="0" smtClean="0"/>
              <a:t> FROM </a:t>
            </a:r>
            <a:r>
              <a:rPr lang="en-US" altLang="zh-CN" sz="1200" dirty="0" err="1" smtClean="0"/>
              <a:t>dbo.vInOutStockTable</a:t>
            </a:r>
            <a:r>
              <a:rPr lang="en-US" altLang="zh-CN" sz="1200" dirty="0" smtClean="0"/>
              <a:t> ) AND </a:t>
            </a:r>
            <a:r>
              <a:rPr lang="en-US" altLang="zh-CN" sz="1200" dirty="0" err="1" smtClean="0"/>
              <a:t>rec</a:t>
            </a:r>
            <a:r>
              <a:rPr lang="en-US" altLang="zh-CN" sz="1200" dirty="0" smtClean="0"/>
              <a:t> &lt;&gt;0 AND </a:t>
            </a:r>
            <a:r>
              <a:rPr lang="en-US" altLang="zh-CN" sz="1200" dirty="0" err="1" smtClean="0"/>
              <a:t>sonnum</a:t>
            </a:r>
            <a:r>
              <a:rPr lang="en-US" altLang="zh-CN" sz="1200" dirty="0" smtClean="0"/>
              <a:t>=0 AND </a:t>
            </a:r>
            <a:r>
              <a:rPr lang="en-US" altLang="zh-CN" sz="1200" dirty="0" err="1" smtClean="0"/>
              <a:t>typeid</a:t>
            </a:r>
            <a:r>
              <a:rPr lang="en-US" altLang="zh-CN" sz="1200" dirty="0" smtClean="0"/>
              <a:t>&lt;&gt;'90000' AND </a:t>
            </a:r>
            <a:r>
              <a:rPr lang="en-US" altLang="zh-CN" sz="1200" dirty="0" err="1" smtClean="0"/>
              <a:t>typeid</a:t>
            </a:r>
            <a:r>
              <a:rPr lang="en-US" altLang="zh-CN" sz="1200" dirty="0" smtClean="0"/>
              <a:t>&lt;&gt;'91000' AND </a:t>
            </a:r>
            <a:r>
              <a:rPr lang="en-US" altLang="zh-CN" sz="1200" dirty="0" err="1" smtClean="0"/>
              <a:t>parid</a:t>
            </a:r>
            <a:r>
              <a:rPr lang="en-US" altLang="zh-CN" sz="1200" dirty="0" smtClean="0"/>
              <a:t>&lt;&gt;'90000' AND </a:t>
            </a:r>
            <a:r>
              <a:rPr lang="en-US" altLang="zh-CN" sz="1200" dirty="0" err="1" smtClean="0"/>
              <a:t>rec</a:t>
            </a:r>
            <a:r>
              <a:rPr lang="en-US" altLang="zh-CN" sz="1200" dirty="0" smtClean="0"/>
              <a:t> NOT IN (select </a:t>
            </a:r>
            <a:r>
              <a:rPr lang="en-US" altLang="zh-CN" sz="1200" dirty="0" err="1" smtClean="0"/>
              <a:t>ProviderId</a:t>
            </a:r>
            <a:r>
              <a:rPr lang="en-US" altLang="zh-CN" sz="1200" dirty="0" smtClean="0"/>
              <a:t> FROM </a:t>
            </a:r>
            <a:r>
              <a:rPr lang="en-US" altLang="zh-CN" sz="1200" dirty="0" err="1" smtClean="0"/>
              <a:t>dbo.GoodsStocks</a:t>
            </a:r>
            <a:r>
              <a:rPr lang="en-US" altLang="zh-CN" sz="1200" dirty="0" smtClean="0"/>
              <a:t>) AND </a:t>
            </a:r>
            <a:r>
              <a:rPr lang="en-US" altLang="zh-CN" sz="1200" dirty="0" err="1" smtClean="0"/>
              <a:t>rec</a:t>
            </a:r>
            <a:r>
              <a:rPr lang="en-US" altLang="zh-CN" sz="1200" dirty="0" smtClean="0"/>
              <a:t> NOT IN (select </a:t>
            </a:r>
            <a:r>
              <a:rPr lang="en-US" altLang="zh-CN" sz="1200" dirty="0" err="1" smtClean="0"/>
              <a:t>ProviderId</a:t>
            </a:r>
            <a:r>
              <a:rPr lang="en-US" altLang="zh-CN" sz="1200" dirty="0" smtClean="0"/>
              <a:t> FROM </a:t>
            </a:r>
            <a:r>
              <a:rPr lang="en-US" altLang="zh-CN" sz="1200" dirty="0" err="1" smtClean="0"/>
              <a:t>dbo.IniGoodsStocks</a:t>
            </a:r>
            <a:r>
              <a:rPr lang="en-US" altLang="zh-CN" sz="1200" dirty="0" smtClean="0"/>
              <a:t>)--</a:t>
            </a:r>
            <a:r>
              <a:rPr lang="zh-CN" altLang="en-US" sz="1200" dirty="0" smtClean="0"/>
              <a:t>删除没有做过业务单据和没有库存及期初的单位信息</a:t>
            </a:r>
            <a:endParaRPr lang="en-US" altLang="zh-CN" sz="1200" dirty="0" smtClean="0"/>
          </a:p>
          <a:p>
            <a:pPr>
              <a:buNone/>
            </a:pPr>
            <a:endParaRPr lang="en-US" altLang="zh-CN" dirty="0" smtClean="0"/>
          </a:p>
          <a:p>
            <a:pPr>
              <a:buNone/>
            </a:pPr>
            <a:r>
              <a:rPr lang="en-US" altLang="zh-CN" dirty="0" smtClean="0"/>
              <a:t>3</a:t>
            </a:r>
            <a:r>
              <a:rPr lang="zh-CN" altLang="en-US" dirty="0" smtClean="0"/>
              <a:t>）批量删除会员</a:t>
            </a:r>
            <a:endParaRPr lang="en-US" altLang="zh-CN" dirty="0" smtClean="0"/>
          </a:p>
          <a:p>
            <a:pPr>
              <a:buNone/>
            </a:pPr>
            <a:r>
              <a:rPr lang="en-US" altLang="zh-CN" sz="1200" dirty="0" smtClean="0"/>
              <a:t>delete from </a:t>
            </a:r>
            <a:r>
              <a:rPr lang="en-US" altLang="zh-CN" sz="1200" dirty="0" err="1" smtClean="0"/>
              <a:t>vipcard</a:t>
            </a:r>
            <a:r>
              <a:rPr lang="en-US" altLang="zh-CN" sz="1200" dirty="0" smtClean="0"/>
              <a:t> where  </a:t>
            </a:r>
            <a:r>
              <a:rPr lang="en-US" altLang="zh-CN" sz="1200" dirty="0" err="1" smtClean="0"/>
              <a:t>IntegralTotal</a:t>
            </a:r>
            <a:r>
              <a:rPr lang="en-US" altLang="zh-CN" sz="1200" dirty="0" smtClean="0"/>
              <a:t>=0 and Cz00=0 and </a:t>
            </a:r>
            <a:r>
              <a:rPr lang="en-US" altLang="zh-CN" sz="1200" dirty="0" err="1" smtClean="0"/>
              <a:t>CzTotal</a:t>
            </a:r>
            <a:r>
              <a:rPr lang="en-US" altLang="zh-CN" sz="1200" dirty="0" smtClean="0"/>
              <a:t>=0 and </a:t>
            </a:r>
            <a:r>
              <a:rPr lang="en-US" altLang="zh-CN" sz="1200" dirty="0" err="1" smtClean="0"/>
              <a:t>Cz</a:t>
            </a:r>
            <a:r>
              <a:rPr lang="en-US" altLang="zh-CN" sz="1200" dirty="0" smtClean="0"/>
              <a:t>=0 and </a:t>
            </a:r>
            <a:r>
              <a:rPr lang="en-US" altLang="zh-CN" sz="1200" dirty="0" err="1" smtClean="0"/>
              <a:t>ljIntegral</a:t>
            </a:r>
            <a:r>
              <a:rPr lang="en-US" altLang="zh-CN" sz="1200" dirty="0" smtClean="0"/>
              <a:t>=0 and </a:t>
            </a:r>
            <a:r>
              <a:rPr lang="en-US" altLang="zh-CN" sz="1200" dirty="0" err="1" smtClean="0"/>
              <a:t>ChangeIntegral</a:t>
            </a:r>
            <a:r>
              <a:rPr lang="en-US" altLang="zh-CN" sz="1200" dirty="0" smtClean="0"/>
              <a:t>=0  and ID not in (Select </a:t>
            </a:r>
            <a:r>
              <a:rPr lang="en-US" altLang="zh-CN" sz="1200" dirty="0" err="1" smtClean="0"/>
              <a:t>vipcardid</a:t>
            </a:r>
            <a:r>
              <a:rPr lang="en-US" altLang="zh-CN" sz="1200" dirty="0" smtClean="0"/>
              <a:t> from </a:t>
            </a:r>
            <a:r>
              <a:rPr lang="en-US" altLang="zh-CN" sz="1200" dirty="0" err="1" smtClean="0"/>
              <a:t>vbillindex</a:t>
            </a:r>
            <a:r>
              <a:rPr lang="en-US" altLang="zh-CN" sz="1200" dirty="0" smtClean="0"/>
              <a:t>) --</a:t>
            </a:r>
            <a:r>
              <a:rPr lang="zh-CN" altLang="en-US" sz="1200" dirty="0" smtClean="0"/>
              <a:t>批量删除没有消费金额和积分，没有使用过的会员卡</a:t>
            </a:r>
            <a:endParaRPr lang="zh-CN" altLang="en-US" sz="1200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 advTm="1000">
        <p14:warp dir="in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5"/>
          <p:cNvGrpSpPr/>
          <p:nvPr/>
        </p:nvGrpSpPr>
        <p:grpSpPr>
          <a:xfrm>
            <a:off x="683154" y="263970"/>
            <a:ext cx="10843722" cy="492443"/>
            <a:chOff x="-2655131" y="549901"/>
            <a:chExt cx="10843722" cy="492443"/>
          </a:xfrm>
        </p:grpSpPr>
        <p:sp>
          <p:nvSpPr>
            <p:cNvPr id="7" name="矩形 6"/>
            <p:cNvSpPr/>
            <p:nvPr/>
          </p:nvSpPr>
          <p:spPr>
            <a:xfrm>
              <a:off x="4191718" y="939542"/>
              <a:ext cx="3996873" cy="45719"/>
            </a:xfrm>
            <a:prstGeom prst="rect">
              <a:avLst/>
            </a:prstGeom>
            <a:solidFill>
              <a:srgbClr val="40785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>
                <a:cs typeface="+mn-ea"/>
                <a:sym typeface="+mn-lt"/>
              </a:endParaRPr>
            </a:p>
          </p:txBody>
        </p:sp>
        <p:sp>
          <p:nvSpPr>
            <p:cNvPr id="9" name="TextBox 8"/>
            <p:cNvSpPr txBox="1">
              <a:spLocks noChangeArrowheads="1"/>
            </p:cNvSpPr>
            <p:nvPr/>
          </p:nvSpPr>
          <p:spPr bwMode="auto">
            <a:xfrm>
              <a:off x="1138419" y="549901"/>
              <a:ext cx="3255323" cy="4924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 anchor="ctr">
              <a:spAutoFit/>
            </a:bodyPr>
            <a:lstStyle/>
            <a:p>
              <a:pPr algn="ctr" eaLnBrk="1" hangingPunct="1"/>
              <a:r>
                <a:rPr lang="zh-CN" altLang="en-US" sz="3200" b="1" dirty="0" smtClean="0">
                  <a:solidFill>
                    <a:srgbClr val="407858"/>
                  </a:solidFill>
                  <a:cs typeface="+mn-ea"/>
                  <a:sym typeface="+mn-lt"/>
                </a:rPr>
                <a:t>年结存常见问题</a:t>
              </a:r>
              <a:endParaRPr lang="zh-CN" altLang="en-US" sz="3200" b="1" dirty="0">
                <a:solidFill>
                  <a:srgbClr val="407858"/>
                </a:solidFill>
                <a:cs typeface="+mn-ea"/>
                <a:sym typeface="+mn-lt"/>
              </a:endParaRPr>
            </a:p>
          </p:txBody>
        </p:sp>
        <p:sp>
          <p:nvSpPr>
            <p:cNvPr id="14" name="矩形 13"/>
            <p:cNvSpPr/>
            <p:nvPr/>
          </p:nvSpPr>
          <p:spPr>
            <a:xfrm>
              <a:off x="-2655131" y="939542"/>
              <a:ext cx="3996873" cy="45719"/>
            </a:xfrm>
            <a:prstGeom prst="rect">
              <a:avLst/>
            </a:prstGeom>
            <a:solidFill>
              <a:srgbClr val="40785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 dirty="0">
                <a:cs typeface="+mn-ea"/>
                <a:sym typeface="+mn-lt"/>
              </a:endParaRPr>
            </a:p>
          </p:txBody>
        </p:sp>
      </p:grpSp>
      <p:sp>
        <p:nvSpPr>
          <p:cNvPr id="28" name="内容占位符 27"/>
          <p:cNvSpPr>
            <a:spLocks noGrp="1"/>
          </p:cNvSpPr>
          <p:nvPr>
            <p:ph idx="1"/>
          </p:nvPr>
        </p:nvSpPr>
        <p:spPr>
          <a:xfrm>
            <a:off x="838092" y="1000664"/>
            <a:ext cx="10514231" cy="5177730"/>
          </a:xfrm>
        </p:spPr>
        <p:txBody>
          <a:bodyPr/>
          <a:lstStyle/>
          <a:p>
            <a:pPr>
              <a:buNone/>
            </a:pPr>
            <a:r>
              <a:rPr lang="zh-CN" altLang="en-US" dirty="0" smtClean="0"/>
              <a:t>九</a:t>
            </a:r>
            <a:r>
              <a:rPr lang="zh-CN" altLang="en-US" dirty="0" smtClean="0"/>
              <a:t>、清除库存</a:t>
            </a:r>
            <a:endParaRPr lang="en-US" altLang="zh-CN" dirty="0" smtClean="0"/>
          </a:p>
          <a:p>
            <a:pPr>
              <a:buNone/>
            </a:pPr>
            <a:endParaRPr lang="en-US" altLang="zh-CN" dirty="0" smtClean="0"/>
          </a:p>
          <a:p>
            <a:pPr>
              <a:buNone/>
            </a:pPr>
            <a:r>
              <a:rPr lang="en-US" altLang="zh-CN" dirty="0" smtClean="0"/>
              <a:t>DELETE FROM </a:t>
            </a:r>
            <a:r>
              <a:rPr lang="en-US" altLang="zh-CN" dirty="0" err="1" smtClean="0"/>
              <a:t>dbo.iniGoodsStocks</a:t>
            </a:r>
            <a:r>
              <a:rPr lang="en-US" altLang="zh-CN" dirty="0" smtClean="0"/>
              <a:t> WHERE </a:t>
            </a:r>
            <a:r>
              <a:rPr lang="en-US" altLang="zh-CN" dirty="0" err="1" smtClean="0"/>
              <a:t>krec</a:t>
            </a:r>
            <a:r>
              <a:rPr lang="en-US" altLang="zh-CN" dirty="0" smtClean="0"/>
              <a:t> IN (SELECT </a:t>
            </a:r>
            <a:r>
              <a:rPr lang="en-US" altLang="zh-CN" dirty="0" err="1" smtClean="0"/>
              <a:t>rec</a:t>
            </a:r>
            <a:r>
              <a:rPr lang="en-US" altLang="zh-CN" dirty="0" smtClean="0"/>
              <a:t> FROM  stock WHERE </a:t>
            </a:r>
            <a:r>
              <a:rPr lang="en-US" altLang="zh-CN" dirty="0" err="1" smtClean="0"/>
              <a:t>UserCode</a:t>
            </a:r>
            <a:r>
              <a:rPr lang="en-US" altLang="zh-CN" dirty="0" smtClean="0"/>
              <a:t>='</a:t>
            </a:r>
            <a:r>
              <a:rPr lang="zh-CN" altLang="en-US" dirty="0" smtClean="0"/>
              <a:t>仓库编号</a:t>
            </a:r>
            <a:r>
              <a:rPr lang="en-US" altLang="zh-CN" dirty="0" smtClean="0"/>
              <a:t>')--</a:t>
            </a:r>
            <a:r>
              <a:rPr lang="zh-CN" altLang="en-US" dirty="0" smtClean="0"/>
              <a:t>清除指定仓库期初库存</a:t>
            </a:r>
            <a:endParaRPr lang="zh-CN" altLang="en-US" dirty="0" smtClean="0"/>
          </a:p>
          <a:p>
            <a:endParaRPr lang="zh-CN" altLang="en-US" dirty="0" smtClean="0"/>
          </a:p>
          <a:p>
            <a:endParaRPr lang="zh-CN" altLang="en-US" dirty="0" smtClean="0"/>
          </a:p>
          <a:p>
            <a:pPr>
              <a:buNone/>
            </a:pPr>
            <a:r>
              <a:rPr lang="en-US" altLang="zh-CN" dirty="0" smtClean="0"/>
              <a:t>DELETE FROM </a:t>
            </a:r>
            <a:r>
              <a:rPr lang="en-US" altLang="zh-CN" dirty="0" err="1" smtClean="0"/>
              <a:t>dbo.iniGoodsStocks</a:t>
            </a:r>
            <a:r>
              <a:rPr lang="en-US" altLang="zh-CN" dirty="0" smtClean="0"/>
              <a:t> WHERE </a:t>
            </a:r>
            <a:r>
              <a:rPr lang="en-US" altLang="zh-CN" dirty="0" err="1" smtClean="0"/>
              <a:t>krec</a:t>
            </a:r>
            <a:r>
              <a:rPr lang="en-US" altLang="zh-CN" dirty="0" smtClean="0"/>
              <a:t> IN (SELECT </a:t>
            </a:r>
            <a:r>
              <a:rPr lang="en-US" altLang="zh-CN" dirty="0" err="1" smtClean="0"/>
              <a:t>rec</a:t>
            </a:r>
            <a:r>
              <a:rPr lang="en-US" altLang="zh-CN" dirty="0" smtClean="0"/>
              <a:t> FROM  stock WHERE </a:t>
            </a:r>
            <a:r>
              <a:rPr lang="en-US" altLang="zh-CN" dirty="0" err="1" smtClean="0"/>
              <a:t>UserCode</a:t>
            </a:r>
            <a:r>
              <a:rPr lang="en-US" altLang="zh-CN" dirty="0" smtClean="0"/>
              <a:t>='</a:t>
            </a:r>
            <a:r>
              <a:rPr lang="zh-CN" altLang="en-US" dirty="0" smtClean="0"/>
              <a:t>仓库编号</a:t>
            </a:r>
            <a:r>
              <a:rPr lang="en-US" altLang="zh-CN" dirty="0" smtClean="0"/>
              <a:t>') AND </a:t>
            </a:r>
            <a:r>
              <a:rPr lang="en-US" altLang="zh-CN" dirty="0" err="1" smtClean="0"/>
              <a:t>prec</a:t>
            </a:r>
            <a:r>
              <a:rPr lang="en-US" altLang="zh-CN" dirty="0" smtClean="0"/>
              <a:t> IN (SELECT </a:t>
            </a:r>
            <a:r>
              <a:rPr lang="en-US" altLang="zh-CN" dirty="0" err="1" smtClean="0"/>
              <a:t>rec</a:t>
            </a:r>
            <a:r>
              <a:rPr lang="en-US" altLang="zh-CN" dirty="0" smtClean="0"/>
              <a:t> FROM </a:t>
            </a:r>
            <a:r>
              <a:rPr lang="en-US" altLang="zh-CN" dirty="0" err="1" smtClean="0"/>
              <a:t>ptype</a:t>
            </a:r>
            <a:r>
              <a:rPr lang="en-US" altLang="zh-CN" dirty="0" smtClean="0"/>
              <a:t> WHERE </a:t>
            </a:r>
            <a:r>
              <a:rPr lang="en-US" altLang="zh-CN" dirty="0" err="1" smtClean="0"/>
              <a:t>UserCode</a:t>
            </a:r>
            <a:r>
              <a:rPr lang="en-US" altLang="zh-CN" dirty="0" smtClean="0"/>
              <a:t>='</a:t>
            </a:r>
            <a:r>
              <a:rPr lang="zh-CN" altLang="en-US" dirty="0" smtClean="0"/>
              <a:t>商品编号</a:t>
            </a:r>
            <a:r>
              <a:rPr lang="en-US" altLang="zh-CN" dirty="0" smtClean="0"/>
              <a:t>')--</a:t>
            </a:r>
            <a:r>
              <a:rPr lang="zh-CN" altLang="en-US" dirty="0" smtClean="0"/>
              <a:t>清除指定仓库指定商品期初库存</a:t>
            </a:r>
            <a:endParaRPr lang="en-US" altLang="zh-CN" dirty="0" smtClean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 advTm="1000">
        <p14:warp dir="in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图片 33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40"/>
            <a:ext cx="12190413" cy="6857107"/>
          </a:xfrm>
          <a:prstGeom prst="rect">
            <a:avLst/>
          </a:prstGeom>
        </p:spPr>
      </p:pic>
      <p:sp>
        <p:nvSpPr>
          <p:cNvPr id="35" name="矩形 34"/>
          <p:cNvSpPr/>
          <p:nvPr/>
        </p:nvSpPr>
        <p:spPr>
          <a:xfrm>
            <a:off x="3445737" y="1782440"/>
            <a:ext cx="1179252" cy="2602578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rtlCol="0" anchor="ctr"/>
          <a:lstStyle/>
          <a:p>
            <a:pPr algn="ctr"/>
            <a:r>
              <a:rPr lang="zh-CN" altLang="en-US" sz="4800" b="1" spc="600" dirty="0" smtClean="0">
                <a:solidFill>
                  <a:srgbClr val="407858"/>
                </a:solidFill>
                <a:cs typeface="+mn-ea"/>
                <a:sym typeface="+mn-lt"/>
              </a:rPr>
              <a:t>目录</a:t>
            </a:r>
            <a:endParaRPr lang="zh-CN" altLang="en-US" sz="4800" b="1" spc="600" dirty="0">
              <a:solidFill>
                <a:srgbClr val="407858"/>
              </a:solidFill>
              <a:cs typeface="+mn-ea"/>
              <a:sym typeface="+mn-lt"/>
            </a:endParaRPr>
          </a:p>
        </p:txBody>
      </p:sp>
      <p:grpSp>
        <p:nvGrpSpPr>
          <p:cNvPr id="36" name="组合 35"/>
          <p:cNvGrpSpPr/>
          <p:nvPr/>
        </p:nvGrpSpPr>
        <p:grpSpPr>
          <a:xfrm rot="16200000" flipH="1">
            <a:off x="5631057" y="1608170"/>
            <a:ext cx="3806058" cy="3875443"/>
            <a:chOff x="6461521" y="1199933"/>
            <a:chExt cx="4189484" cy="2601109"/>
          </a:xfrm>
        </p:grpSpPr>
        <p:sp>
          <p:nvSpPr>
            <p:cNvPr id="37" name="Rectangle 12"/>
            <p:cNvSpPr>
              <a:spLocks noChangeArrowheads="1"/>
            </p:cNvSpPr>
            <p:nvPr/>
          </p:nvSpPr>
          <p:spPr bwMode="auto">
            <a:xfrm>
              <a:off x="6463489" y="3183342"/>
              <a:ext cx="701480" cy="609849"/>
            </a:xfrm>
            <a:prstGeom prst="rect">
              <a:avLst/>
            </a:prstGeom>
            <a:solidFill>
              <a:srgbClr val="407858"/>
            </a:solidFill>
            <a:ln>
              <a:noFill/>
            </a:ln>
          </p:spPr>
          <p:txBody>
            <a:bodyPr lIns="68562" tIns="34281" rIns="68562" bIns="34281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 sz="2000" b="1" spc="600">
                <a:solidFill>
                  <a:srgbClr val="3185A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9" name="Rectangle 12"/>
            <p:cNvSpPr>
              <a:spLocks noChangeArrowheads="1"/>
            </p:cNvSpPr>
            <p:nvPr/>
          </p:nvSpPr>
          <p:spPr bwMode="auto">
            <a:xfrm>
              <a:off x="6463488" y="1199933"/>
              <a:ext cx="701482" cy="609849"/>
            </a:xfrm>
            <a:prstGeom prst="rect">
              <a:avLst/>
            </a:prstGeom>
            <a:solidFill>
              <a:srgbClr val="407858"/>
            </a:solidFill>
            <a:ln>
              <a:noFill/>
            </a:ln>
          </p:spPr>
          <p:txBody>
            <a:bodyPr lIns="68562" tIns="34281" rIns="68562" bIns="34281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 sz="2000" b="1" spc="600">
                <a:solidFill>
                  <a:srgbClr val="3185A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0" name="Rectangle 12"/>
            <p:cNvSpPr>
              <a:spLocks noChangeArrowheads="1"/>
            </p:cNvSpPr>
            <p:nvPr/>
          </p:nvSpPr>
          <p:spPr bwMode="auto">
            <a:xfrm>
              <a:off x="6461521" y="2208334"/>
              <a:ext cx="701482" cy="609850"/>
            </a:xfrm>
            <a:prstGeom prst="rect">
              <a:avLst/>
            </a:prstGeom>
            <a:solidFill>
              <a:srgbClr val="407858"/>
            </a:solidFill>
            <a:ln>
              <a:noFill/>
            </a:ln>
          </p:spPr>
          <p:txBody>
            <a:bodyPr lIns="68562" tIns="34281" rIns="68562" bIns="34281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 sz="2000" b="1" spc="600">
                <a:solidFill>
                  <a:srgbClr val="3185A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1" name="TextBox 105"/>
            <p:cNvSpPr txBox="1">
              <a:spLocks noChangeArrowheads="1"/>
            </p:cNvSpPr>
            <p:nvPr/>
          </p:nvSpPr>
          <p:spPr bwMode="auto">
            <a:xfrm rot="16200000">
              <a:off x="8483076" y="21005"/>
              <a:ext cx="382135" cy="2955855"/>
            </a:xfrm>
            <a:prstGeom prst="rect">
              <a:avLst/>
            </a:prstGeom>
            <a:noFill/>
            <a:ln w="9525">
              <a:noFill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eaVert" wrap="none" lIns="68562" tIns="34281" rIns="68562" bIns="34281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2800" b="1" spc="600" dirty="0" smtClean="0">
                  <a:solidFill>
                    <a:srgbClr val="407858"/>
                  </a:solidFill>
                  <a:latin typeface="+mn-lt"/>
                  <a:ea typeface="+mn-ea"/>
                  <a:cs typeface="+mn-ea"/>
                  <a:sym typeface="+mn-lt"/>
                </a:rPr>
                <a:t>年结存前准备</a:t>
              </a:r>
              <a:endParaRPr lang="zh-CN" altLang="en-US" sz="2800" b="1" spc="600" dirty="0">
                <a:solidFill>
                  <a:srgbClr val="407858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2" name="TextBox 106"/>
            <p:cNvSpPr txBox="1">
              <a:spLocks noChangeArrowheads="1"/>
            </p:cNvSpPr>
            <p:nvPr/>
          </p:nvSpPr>
          <p:spPr bwMode="auto">
            <a:xfrm rot="16200000">
              <a:off x="6578578" y="1266527"/>
              <a:ext cx="515898" cy="618258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 lIns="68562" tIns="34281" rIns="68562" bIns="34281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3200" b="1" spc="600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1</a:t>
              </a:r>
              <a:endParaRPr lang="zh-CN" altLang="en-US" sz="3200" b="1" spc="6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3" name="TextBox 108"/>
            <p:cNvSpPr txBox="1">
              <a:spLocks noChangeArrowheads="1"/>
            </p:cNvSpPr>
            <p:nvPr/>
          </p:nvSpPr>
          <p:spPr bwMode="auto">
            <a:xfrm rot="16200000">
              <a:off x="8338062" y="1269993"/>
              <a:ext cx="382135" cy="2475914"/>
            </a:xfrm>
            <a:prstGeom prst="rect">
              <a:avLst/>
            </a:prstGeom>
            <a:noFill/>
            <a:ln w="9525">
              <a:noFill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eaVert" wrap="none" lIns="68562" tIns="34281" rIns="68562" bIns="34281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2800" b="1" spc="600" dirty="0" smtClean="0">
                  <a:solidFill>
                    <a:srgbClr val="407858"/>
                  </a:solidFill>
                  <a:latin typeface="+mn-lt"/>
                  <a:ea typeface="+mn-ea"/>
                  <a:cs typeface="+mn-ea"/>
                  <a:sym typeface="+mn-lt"/>
                </a:rPr>
                <a:t>年结存步骤</a:t>
              </a:r>
              <a:endParaRPr lang="zh-CN" altLang="en-US" sz="2800" b="1" spc="600" dirty="0">
                <a:solidFill>
                  <a:srgbClr val="407858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4" name="TextBox 109"/>
            <p:cNvSpPr txBox="1">
              <a:spLocks noChangeArrowheads="1"/>
            </p:cNvSpPr>
            <p:nvPr/>
          </p:nvSpPr>
          <p:spPr bwMode="auto">
            <a:xfrm rot="16200000">
              <a:off x="6578578" y="2275459"/>
              <a:ext cx="515898" cy="618258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 lIns="68562" tIns="34281" rIns="68562" bIns="34281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3200" b="1" spc="600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2</a:t>
              </a:r>
              <a:endParaRPr lang="zh-CN" altLang="en-US" sz="3200" b="1" spc="6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5" name="TextBox 115"/>
            <p:cNvSpPr txBox="1">
              <a:spLocks noChangeArrowheads="1"/>
            </p:cNvSpPr>
            <p:nvPr/>
          </p:nvSpPr>
          <p:spPr bwMode="auto">
            <a:xfrm rot="16200000">
              <a:off x="8742039" y="1784439"/>
              <a:ext cx="382135" cy="3435797"/>
            </a:xfrm>
            <a:prstGeom prst="rect">
              <a:avLst/>
            </a:prstGeom>
            <a:noFill/>
            <a:ln w="9525">
              <a:noFill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eaVert" wrap="none" lIns="68562" tIns="34281" rIns="68562" bIns="34281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2800" b="1" spc="600" dirty="0" smtClean="0">
                  <a:solidFill>
                    <a:srgbClr val="407858"/>
                  </a:solidFill>
                  <a:latin typeface="+mn-lt"/>
                  <a:ea typeface="+mn-ea"/>
                  <a:cs typeface="+mn-ea"/>
                  <a:sym typeface="+mn-lt"/>
                </a:rPr>
                <a:t>年结存常见问题</a:t>
              </a:r>
              <a:endParaRPr lang="zh-CN" altLang="en-US" sz="2800" b="1" spc="600" dirty="0">
                <a:solidFill>
                  <a:srgbClr val="407858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6" name="TextBox 116"/>
            <p:cNvSpPr txBox="1">
              <a:spLocks noChangeArrowheads="1"/>
            </p:cNvSpPr>
            <p:nvPr/>
          </p:nvSpPr>
          <p:spPr bwMode="auto">
            <a:xfrm rot="16200000">
              <a:off x="6578578" y="3233964"/>
              <a:ext cx="515898" cy="618258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 lIns="68562" tIns="34281" rIns="68562" bIns="34281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3200" b="1" spc="600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3</a:t>
              </a:r>
              <a:endParaRPr lang="zh-CN" altLang="en-US" sz="3200" b="1" spc="6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49" name="组合 48"/>
          <p:cNvGrpSpPr/>
          <p:nvPr/>
        </p:nvGrpSpPr>
        <p:grpSpPr>
          <a:xfrm rot="5400000">
            <a:off x="2193325" y="2447329"/>
            <a:ext cx="3657599" cy="1379150"/>
            <a:chOff x="1921302" y="1545658"/>
            <a:chExt cx="8426114" cy="3621241"/>
          </a:xfrm>
        </p:grpSpPr>
        <p:grpSp>
          <p:nvGrpSpPr>
            <p:cNvPr id="50" name="组合 49"/>
            <p:cNvGrpSpPr/>
            <p:nvPr/>
          </p:nvGrpSpPr>
          <p:grpSpPr>
            <a:xfrm flipH="1" flipV="1">
              <a:off x="9270355" y="1545658"/>
              <a:ext cx="528489" cy="376022"/>
              <a:chOff x="2945453" y="2246911"/>
              <a:chExt cx="5437284" cy="3868656"/>
            </a:xfrm>
          </p:grpSpPr>
          <p:cxnSp>
            <p:nvCxnSpPr>
              <p:cNvPr id="61" name="直接连接符 60"/>
              <p:cNvCxnSpPr/>
              <p:nvPr/>
            </p:nvCxnSpPr>
            <p:spPr>
              <a:xfrm flipH="1">
                <a:off x="3802741" y="2246911"/>
                <a:ext cx="0" cy="3868656"/>
              </a:xfrm>
              <a:prstGeom prst="line">
                <a:avLst/>
              </a:prstGeom>
              <a:ln w="28575">
                <a:solidFill>
                  <a:srgbClr val="407858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" name="直接连接符 61"/>
              <p:cNvCxnSpPr/>
              <p:nvPr/>
            </p:nvCxnSpPr>
            <p:spPr>
              <a:xfrm flipV="1">
                <a:off x="2945453" y="5227012"/>
                <a:ext cx="5437284" cy="0"/>
              </a:xfrm>
              <a:prstGeom prst="line">
                <a:avLst/>
              </a:prstGeom>
              <a:ln w="28575">
                <a:solidFill>
                  <a:srgbClr val="407858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1" name="组合 50"/>
            <p:cNvGrpSpPr/>
            <p:nvPr/>
          </p:nvGrpSpPr>
          <p:grpSpPr>
            <a:xfrm>
              <a:off x="1921302" y="4790877"/>
              <a:ext cx="8426114" cy="376022"/>
              <a:chOff x="-2171696" y="2246911"/>
              <a:chExt cx="86690873" cy="3868656"/>
            </a:xfrm>
          </p:grpSpPr>
          <p:cxnSp>
            <p:nvCxnSpPr>
              <p:cNvPr id="59" name="直接连接符 58"/>
              <p:cNvCxnSpPr/>
              <p:nvPr/>
            </p:nvCxnSpPr>
            <p:spPr>
              <a:xfrm flipH="1">
                <a:off x="3802741" y="2246911"/>
                <a:ext cx="0" cy="3868656"/>
              </a:xfrm>
              <a:prstGeom prst="line">
                <a:avLst/>
              </a:prstGeom>
              <a:ln w="28575">
                <a:solidFill>
                  <a:srgbClr val="407858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0" name="直接连接符 59"/>
              <p:cNvCxnSpPr/>
              <p:nvPr/>
            </p:nvCxnSpPr>
            <p:spPr>
              <a:xfrm rot="16200000">
                <a:off x="41173741" y="-38118428"/>
                <a:ext cx="0" cy="86690873"/>
              </a:xfrm>
              <a:prstGeom prst="line">
                <a:avLst/>
              </a:prstGeom>
              <a:ln w="28575">
                <a:solidFill>
                  <a:srgbClr val="407858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2" name="组合 51"/>
            <p:cNvGrpSpPr/>
            <p:nvPr/>
          </p:nvGrpSpPr>
          <p:grpSpPr>
            <a:xfrm flipH="1">
              <a:off x="1950562" y="1545658"/>
              <a:ext cx="8221307" cy="3621241"/>
              <a:chOff x="1558340" y="747372"/>
              <a:chExt cx="8221307" cy="3621241"/>
            </a:xfrm>
          </p:grpSpPr>
          <p:grpSp>
            <p:nvGrpSpPr>
              <p:cNvPr id="53" name="组合 52"/>
              <p:cNvGrpSpPr/>
              <p:nvPr/>
            </p:nvGrpSpPr>
            <p:grpSpPr>
              <a:xfrm flipH="1" flipV="1">
                <a:off x="1558340" y="747372"/>
                <a:ext cx="8221307" cy="376022"/>
                <a:chOff x="-1870662" y="2246911"/>
                <a:chExt cx="84583757" cy="3868656"/>
              </a:xfrm>
            </p:grpSpPr>
            <p:cxnSp>
              <p:nvCxnSpPr>
                <p:cNvPr id="57" name="直接连接符 56"/>
                <p:cNvCxnSpPr/>
                <p:nvPr/>
              </p:nvCxnSpPr>
              <p:spPr>
                <a:xfrm flipH="1">
                  <a:off x="3802741" y="2246911"/>
                  <a:ext cx="0" cy="3868656"/>
                </a:xfrm>
                <a:prstGeom prst="line">
                  <a:avLst/>
                </a:prstGeom>
                <a:ln w="28575">
                  <a:solidFill>
                    <a:srgbClr val="407858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8" name="直接连接符 57"/>
                <p:cNvCxnSpPr/>
                <p:nvPr/>
              </p:nvCxnSpPr>
              <p:spPr>
                <a:xfrm rot="5400000" flipV="1">
                  <a:off x="40421217" y="-37064867"/>
                  <a:ext cx="0" cy="84583757"/>
                </a:xfrm>
                <a:prstGeom prst="line">
                  <a:avLst/>
                </a:prstGeom>
                <a:ln w="28575">
                  <a:solidFill>
                    <a:srgbClr val="407858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54" name="组合 53"/>
              <p:cNvGrpSpPr/>
              <p:nvPr/>
            </p:nvGrpSpPr>
            <p:grpSpPr>
              <a:xfrm>
                <a:off x="1931365" y="3992591"/>
                <a:ext cx="528489" cy="376022"/>
                <a:chOff x="2945453" y="2246911"/>
                <a:chExt cx="5437284" cy="3868656"/>
              </a:xfrm>
            </p:grpSpPr>
            <p:cxnSp>
              <p:nvCxnSpPr>
                <p:cNvPr id="55" name="直接连接符 54"/>
                <p:cNvCxnSpPr/>
                <p:nvPr/>
              </p:nvCxnSpPr>
              <p:spPr>
                <a:xfrm flipH="1">
                  <a:off x="3802741" y="2246911"/>
                  <a:ext cx="0" cy="3868656"/>
                </a:xfrm>
                <a:prstGeom prst="line">
                  <a:avLst/>
                </a:prstGeom>
                <a:ln w="28575">
                  <a:solidFill>
                    <a:srgbClr val="407858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6" name="直接连接符 55"/>
                <p:cNvCxnSpPr/>
                <p:nvPr/>
              </p:nvCxnSpPr>
              <p:spPr>
                <a:xfrm flipV="1">
                  <a:off x="2945453" y="5227012"/>
                  <a:ext cx="5437284" cy="0"/>
                </a:xfrm>
                <a:prstGeom prst="line">
                  <a:avLst/>
                </a:prstGeom>
                <a:ln w="28575">
                  <a:solidFill>
                    <a:srgbClr val="407858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 advTm="1000">
        <p14:warp dir="in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40"/>
            <a:ext cx="12190413" cy="6857107"/>
          </a:xfrm>
          <a:prstGeom prst="rect">
            <a:avLst/>
          </a:prstGeom>
        </p:spPr>
      </p:pic>
      <p:grpSp>
        <p:nvGrpSpPr>
          <p:cNvPr id="13" name="组合 12"/>
          <p:cNvGrpSpPr/>
          <p:nvPr/>
        </p:nvGrpSpPr>
        <p:grpSpPr>
          <a:xfrm rot="5400000">
            <a:off x="4192023" y="-300377"/>
            <a:ext cx="3657599" cy="6874556"/>
            <a:chOff x="1921302" y="1545658"/>
            <a:chExt cx="8426114" cy="3621241"/>
          </a:xfrm>
        </p:grpSpPr>
        <p:grpSp>
          <p:nvGrpSpPr>
            <p:cNvPr id="14" name="组合 13"/>
            <p:cNvGrpSpPr/>
            <p:nvPr/>
          </p:nvGrpSpPr>
          <p:grpSpPr>
            <a:xfrm flipH="1" flipV="1">
              <a:off x="9270355" y="1545658"/>
              <a:ext cx="528489" cy="376022"/>
              <a:chOff x="2945453" y="2246911"/>
              <a:chExt cx="5437284" cy="3868656"/>
            </a:xfrm>
          </p:grpSpPr>
          <p:cxnSp>
            <p:nvCxnSpPr>
              <p:cNvPr id="25" name="直接连接符 24"/>
              <p:cNvCxnSpPr/>
              <p:nvPr/>
            </p:nvCxnSpPr>
            <p:spPr>
              <a:xfrm flipH="1">
                <a:off x="3802741" y="2246911"/>
                <a:ext cx="0" cy="3868656"/>
              </a:xfrm>
              <a:prstGeom prst="line">
                <a:avLst/>
              </a:prstGeom>
              <a:ln w="28575">
                <a:solidFill>
                  <a:srgbClr val="407858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直接连接符 25"/>
              <p:cNvCxnSpPr/>
              <p:nvPr/>
            </p:nvCxnSpPr>
            <p:spPr>
              <a:xfrm flipV="1">
                <a:off x="2945453" y="5227012"/>
                <a:ext cx="5437284" cy="0"/>
              </a:xfrm>
              <a:prstGeom prst="line">
                <a:avLst/>
              </a:prstGeom>
              <a:ln w="28575">
                <a:solidFill>
                  <a:srgbClr val="407858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5" name="组合 14"/>
            <p:cNvGrpSpPr/>
            <p:nvPr/>
          </p:nvGrpSpPr>
          <p:grpSpPr>
            <a:xfrm>
              <a:off x="1921302" y="4790877"/>
              <a:ext cx="8426114" cy="376022"/>
              <a:chOff x="-2171696" y="2246911"/>
              <a:chExt cx="86690873" cy="3868656"/>
            </a:xfrm>
          </p:grpSpPr>
          <p:cxnSp>
            <p:nvCxnSpPr>
              <p:cNvPr id="23" name="直接连接符 22"/>
              <p:cNvCxnSpPr/>
              <p:nvPr/>
            </p:nvCxnSpPr>
            <p:spPr>
              <a:xfrm flipH="1">
                <a:off x="3802741" y="2246911"/>
                <a:ext cx="0" cy="3868656"/>
              </a:xfrm>
              <a:prstGeom prst="line">
                <a:avLst/>
              </a:prstGeom>
              <a:ln w="28575">
                <a:solidFill>
                  <a:srgbClr val="407858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直接连接符 23"/>
              <p:cNvCxnSpPr/>
              <p:nvPr/>
            </p:nvCxnSpPr>
            <p:spPr>
              <a:xfrm rot="16200000">
                <a:off x="41173741" y="-38118428"/>
                <a:ext cx="0" cy="86690873"/>
              </a:xfrm>
              <a:prstGeom prst="line">
                <a:avLst/>
              </a:prstGeom>
              <a:ln w="28575">
                <a:solidFill>
                  <a:srgbClr val="407858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6" name="组合 15"/>
            <p:cNvGrpSpPr/>
            <p:nvPr/>
          </p:nvGrpSpPr>
          <p:grpSpPr>
            <a:xfrm flipH="1">
              <a:off x="1950562" y="1545658"/>
              <a:ext cx="8221307" cy="3621241"/>
              <a:chOff x="1558340" y="747372"/>
              <a:chExt cx="8221307" cy="3621241"/>
            </a:xfrm>
          </p:grpSpPr>
          <p:grpSp>
            <p:nvGrpSpPr>
              <p:cNvPr id="17" name="组合 16"/>
              <p:cNvGrpSpPr/>
              <p:nvPr/>
            </p:nvGrpSpPr>
            <p:grpSpPr>
              <a:xfrm flipH="1" flipV="1">
                <a:off x="1558340" y="747372"/>
                <a:ext cx="8221307" cy="376022"/>
                <a:chOff x="-1870662" y="2246911"/>
                <a:chExt cx="84583757" cy="3868656"/>
              </a:xfrm>
            </p:grpSpPr>
            <p:cxnSp>
              <p:nvCxnSpPr>
                <p:cNvPr id="21" name="直接连接符 20"/>
                <p:cNvCxnSpPr/>
                <p:nvPr/>
              </p:nvCxnSpPr>
              <p:spPr>
                <a:xfrm flipH="1">
                  <a:off x="3802741" y="2246911"/>
                  <a:ext cx="0" cy="3868656"/>
                </a:xfrm>
                <a:prstGeom prst="line">
                  <a:avLst/>
                </a:prstGeom>
                <a:ln w="28575">
                  <a:solidFill>
                    <a:srgbClr val="407858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" name="直接连接符 21"/>
                <p:cNvCxnSpPr/>
                <p:nvPr/>
              </p:nvCxnSpPr>
              <p:spPr>
                <a:xfrm rot="5400000" flipV="1">
                  <a:off x="40421217" y="-37064867"/>
                  <a:ext cx="0" cy="84583757"/>
                </a:xfrm>
                <a:prstGeom prst="line">
                  <a:avLst/>
                </a:prstGeom>
                <a:ln w="28575">
                  <a:solidFill>
                    <a:srgbClr val="407858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8" name="组合 17"/>
              <p:cNvGrpSpPr/>
              <p:nvPr/>
            </p:nvGrpSpPr>
            <p:grpSpPr>
              <a:xfrm>
                <a:off x="1931365" y="3992591"/>
                <a:ext cx="528489" cy="376022"/>
                <a:chOff x="2945453" y="2246911"/>
                <a:chExt cx="5437284" cy="3868656"/>
              </a:xfrm>
            </p:grpSpPr>
            <p:cxnSp>
              <p:nvCxnSpPr>
                <p:cNvPr id="19" name="直接连接符 18"/>
                <p:cNvCxnSpPr/>
                <p:nvPr/>
              </p:nvCxnSpPr>
              <p:spPr>
                <a:xfrm flipH="1">
                  <a:off x="3802741" y="2246911"/>
                  <a:ext cx="0" cy="3868656"/>
                </a:xfrm>
                <a:prstGeom prst="line">
                  <a:avLst/>
                </a:prstGeom>
                <a:ln w="28575">
                  <a:solidFill>
                    <a:srgbClr val="407858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" name="直接连接符 19"/>
                <p:cNvCxnSpPr/>
                <p:nvPr/>
              </p:nvCxnSpPr>
              <p:spPr>
                <a:xfrm flipV="1">
                  <a:off x="2945453" y="5227012"/>
                  <a:ext cx="5437284" cy="0"/>
                </a:xfrm>
                <a:prstGeom prst="line">
                  <a:avLst/>
                </a:prstGeom>
                <a:ln w="28575">
                  <a:solidFill>
                    <a:srgbClr val="407858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  <p:sp>
        <p:nvSpPr>
          <p:cNvPr id="30" name="矩形 259"/>
          <p:cNvSpPr>
            <a:spLocks noChangeArrowheads="1"/>
          </p:cNvSpPr>
          <p:nvPr/>
        </p:nvSpPr>
        <p:spPr bwMode="auto">
          <a:xfrm>
            <a:off x="4048706" y="1958411"/>
            <a:ext cx="1736514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/>
            <a:r>
              <a:rPr lang="zh-CN" altLang="en-US" sz="6600" b="1" dirty="0">
                <a:solidFill>
                  <a:srgbClr val="407858"/>
                </a:solidFill>
                <a:cs typeface="+mn-ea"/>
                <a:sym typeface="+mn-lt"/>
              </a:rPr>
              <a:t>谢谢</a:t>
            </a:r>
            <a:endParaRPr lang="en-US" altLang="zh-CN" sz="6600" b="1" dirty="0">
              <a:solidFill>
                <a:srgbClr val="407858"/>
              </a:solidFill>
              <a:cs typeface="+mn-ea"/>
              <a:sym typeface="+mn-lt"/>
            </a:endParaRPr>
          </a:p>
        </p:txBody>
      </p:sp>
      <p:sp>
        <p:nvSpPr>
          <p:cNvPr id="31" name="矩形 259"/>
          <p:cNvSpPr>
            <a:spLocks noChangeArrowheads="1"/>
          </p:cNvSpPr>
          <p:nvPr/>
        </p:nvSpPr>
        <p:spPr bwMode="auto">
          <a:xfrm>
            <a:off x="6050030" y="3185938"/>
            <a:ext cx="1736514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lvl="0" algn="ctr"/>
            <a:r>
              <a:rPr lang="zh-CN" altLang="en-US" sz="6600" b="1" dirty="0">
                <a:solidFill>
                  <a:srgbClr val="407858"/>
                </a:solidFill>
                <a:cs typeface="+mn-ea"/>
                <a:sym typeface="+mn-lt"/>
              </a:rPr>
              <a:t>观看</a:t>
            </a:r>
            <a:endParaRPr lang="en-US" altLang="zh-CN" sz="6600" b="1" dirty="0">
              <a:solidFill>
                <a:srgbClr val="407858"/>
              </a:solidFill>
              <a:cs typeface="+mn-ea"/>
              <a:sym typeface="+mn-lt"/>
            </a:endParaRPr>
          </a:p>
        </p:txBody>
      </p:sp>
      <p:grpSp>
        <p:nvGrpSpPr>
          <p:cNvPr id="33" name="Group 18"/>
          <p:cNvGrpSpPr/>
          <p:nvPr/>
        </p:nvGrpSpPr>
        <p:grpSpPr>
          <a:xfrm flipV="1">
            <a:off x="4120217" y="2960120"/>
            <a:ext cx="3602168" cy="265848"/>
            <a:chOff x="6927228" y="7552706"/>
            <a:chExt cx="3076657" cy="227062"/>
          </a:xfrm>
          <a:solidFill>
            <a:srgbClr val="407858"/>
          </a:solidFill>
        </p:grpSpPr>
        <p:sp>
          <p:nvSpPr>
            <p:cNvPr id="34" name="Oval 19"/>
            <p:cNvSpPr>
              <a:spLocks noChangeAspect="1"/>
            </p:cNvSpPr>
            <p:nvPr/>
          </p:nvSpPr>
          <p:spPr>
            <a:xfrm rot="18861538">
              <a:off x="6927228" y="7711914"/>
              <a:ext cx="64008" cy="64008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 sz="1100" dirty="0">
                <a:solidFill>
                  <a:srgbClr val="407858"/>
                </a:solidFill>
                <a:cs typeface="+mn-ea"/>
                <a:sym typeface="+mn-lt"/>
              </a:endParaRPr>
            </a:p>
          </p:txBody>
        </p:sp>
        <p:sp>
          <p:nvSpPr>
            <p:cNvPr id="35" name="Oval 20"/>
            <p:cNvSpPr>
              <a:spLocks noChangeAspect="1"/>
            </p:cNvSpPr>
            <p:nvPr/>
          </p:nvSpPr>
          <p:spPr>
            <a:xfrm rot="18861538">
              <a:off x="7142741" y="7709503"/>
              <a:ext cx="64008" cy="64008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 sz="1100" dirty="0">
                <a:solidFill>
                  <a:srgbClr val="407858"/>
                </a:solidFill>
                <a:cs typeface="+mn-ea"/>
                <a:sym typeface="+mn-lt"/>
              </a:endParaRPr>
            </a:p>
          </p:txBody>
        </p:sp>
        <p:sp>
          <p:nvSpPr>
            <p:cNvPr id="36" name="Oval 21"/>
            <p:cNvSpPr>
              <a:spLocks noChangeAspect="1"/>
            </p:cNvSpPr>
            <p:nvPr/>
          </p:nvSpPr>
          <p:spPr>
            <a:xfrm rot="18861538">
              <a:off x="7358254" y="7707092"/>
              <a:ext cx="64008" cy="64008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 sz="1100" dirty="0">
                <a:solidFill>
                  <a:srgbClr val="407858"/>
                </a:solidFill>
                <a:cs typeface="+mn-ea"/>
                <a:sym typeface="+mn-lt"/>
              </a:endParaRPr>
            </a:p>
          </p:txBody>
        </p:sp>
        <p:sp>
          <p:nvSpPr>
            <p:cNvPr id="37" name="Oval 22"/>
            <p:cNvSpPr>
              <a:spLocks noChangeAspect="1"/>
            </p:cNvSpPr>
            <p:nvPr/>
          </p:nvSpPr>
          <p:spPr>
            <a:xfrm rot="18861538">
              <a:off x="7573766" y="7712631"/>
              <a:ext cx="64008" cy="64008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 sz="1100" dirty="0">
                <a:solidFill>
                  <a:srgbClr val="407858"/>
                </a:solidFill>
                <a:cs typeface="+mn-ea"/>
                <a:sym typeface="+mn-lt"/>
              </a:endParaRPr>
            </a:p>
          </p:txBody>
        </p:sp>
        <p:sp>
          <p:nvSpPr>
            <p:cNvPr id="38" name="Oval 23"/>
            <p:cNvSpPr>
              <a:spLocks noChangeAspect="1"/>
            </p:cNvSpPr>
            <p:nvPr/>
          </p:nvSpPr>
          <p:spPr>
            <a:xfrm rot="18861538">
              <a:off x="7789279" y="7710220"/>
              <a:ext cx="64008" cy="64008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 sz="1100" dirty="0">
                <a:solidFill>
                  <a:srgbClr val="407858"/>
                </a:solidFill>
                <a:cs typeface="+mn-ea"/>
                <a:sym typeface="+mn-lt"/>
              </a:endParaRPr>
            </a:p>
          </p:txBody>
        </p:sp>
        <p:sp>
          <p:nvSpPr>
            <p:cNvPr id="39" name="Oval 24"/>
            <p:cNvSpPr>
              <a:spLocks noChangeAspect="1"/>
            </p:cNvSpPr>
            <p:nvPr/>
          </p:nvSpPr>
          <p:spPr>
            <a:xfrm rot="18861538">
              <a:off x="8004792" y="7715760"/>
              <a:ext cx="64008" cy="64008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 sz="1100" dirty="0">
                <a:solidFill>
                  <a:srgbClr val="407858"/>
                </a:solidFill>
                <a:cs typeface="+mn-ea"/>
                <a:sym typeface="+mn-lt"/>
              </a:endParaRPr>
            </a:p>
          </p:txBody>
        </p:sp>
        <p:sp>
          <p:nvSpPr>
            <p:cNvPr id="40" name="Oval 25"/>
            <p:cNvSpPr>
              <a:spLocks noChangeAspect="1"/>
            </p:cNvSpPr>
            <p:nvPr/>
          </p:nvSpPr>
          <p:spPr>
            <a:xfrm rot="18861538">
              <a:off x="8220304" y="7713348"/>
              <a:ext cx="64008" cy="64008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 sz="1100" dirty="0">
                <a:solidFill>
                  <a:srgbClr val="407858"/>
                </a:solidFill>
                <a:cs typeface="+mn-ea"/>
                <a:sym typeface="+mn-lt"/>
              </a:endParaRPr>
            </a:p>
          </p:txBody>
        </p:sp>
        <p:sp>
          <p:nvSpPr>
            <p:cNvPr id="41" name="Oval 26"/>
            <p:cNvSpPr>
              <a:spLocks noChangeAspect="1"/>
            </p:cNvSpPr>
            <p:nvPr/>
          </p:nvSpPr>
          <p:spPr>
            <a:xfrm rot="18861538">
              <a:off x="8435817" y="7710937"/>
              <a:ext cx="64008" cy="64008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 sz="1100" dirty="0">
                <a:solidFill>
                  <a:srgbClr val="407858"/>
                </a:solidFill>
                <a:cs typeface="+mn-ea"/>
                <a:sym typeface="+mn-lt"/>
              </a:endParaRPr>
            </a:p>
          </p:txBody>
        </p:sp>
        <p:sp>
          <p:nvSpPr>
            <p:cNvPr id="42" name="Oval 27"/>
            <p:cNvSpPr>
              <a:spLocks noChangeAspect="1"/>
            </p:cNvSpPr>
            <p:nvPr/>
          </p:nvSpPr>
          <p:spPr>
            <a:xfrm rot="18861538">
              <a:off x="8651330" y="7708526"/>
              <a:ext cx="64008" cy="64008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 sz="1100" dirty="0">
                <a:solidFill>
                  <a:srgbClr val="407858"/>
                </a:solidFill>
                <a:cs typeface="+mn-ea"/>
                <a:sym typeface="+mn-lt"/>
              </a:endParaRPr>
            </a:p>
          </p:txBody>
        </p:sp>
        <p:sp>
          <p:nvSpPr>
            <p:cNvPr id="43" name="Oval 29"/>
            <p:cNvSpPr>
              <a:spLocks noChangeAspect="1"/>
            </p:cNvSpPr>
            <p:nvPr/>
          </p:nvSpPr>
          <p:spPr>
            <a:xfrm rot="18861538">
              <a:off x="8866842" y="7714065"/>
              <a:ext cx="64008" cy="64008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 sz="1100" dirty="0">
                <a:solidFill>
                  <a:srgbClr val="407858"/>
                </a:solidFill>
                <a:cs typeface="+mn-ea"/>
                <a:sym typeface="+mn-lt"/>
              </a:endParaRPr>
            </a:p>
          </p:txBody>
        </p:sp>
        <p:sp>
          <p:nvSpPr>
            <p:cNvPr id="44" name="Oval 30"/>
            <p:cNvSpPr>
              <a:spLocks noChangeAspect="1"/>
            </p:cNvSpPr>
            <p:nvPr/>
          </p:nvSpPr>
          <p:spPr>
            <a:xfrm rot="18861538">
              <a:off x="9082355" y="7711654"/>
              <a:ext cx="64008" cy="64008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 sz="1100" dirty="0">
                <a:solidFill>
                  <a:srgbClr val="407858"/>
                </a:solidFill>
                <a:cs typeface="+mn-ea"/>
                <a:sym typeface="+mn-lt"/>
              </a:endParaRPr>
            </a:p>
          </p:txBody>
        </p:sp>
        <p:sp>
          <p:nvSpPr>
            <p:cNvPr id="45" name="Oval 31"/>
            <p:cNvSpPr>
              <a:spLocks noChangeAspect="1"/>
            </p:cNvSpPr>
            <p:nvPr/>
          </p:nvSpPr>
          <p:spPr>
            <a:xfrm rot="18861538">
              <a:off x="9297868" y="7709243"/>
              <a:ext cx="64008" cy="64008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 sz="1100" dirty="0">
                <a:solidFill>
                  <a:srgbClr val="407858"/>
                </a:solidFill>
                <a:cs typeface="+mn-ea"/>
                <a:sym typeface="+mn-lt"/>
              </a:endParaRPr>
            </a:p>
          </p:txBody>
        </p:sp>
        <p:sp>
          <p:nvSpPr>
            <p:cNvPr id="46" name="Oval 32"/>
            <p:cNvSpPr>
              <a:spLocks noChangeAspect="1"/>
            </p:cNvSpPr>
            <p:nvPr/>
          </p:nvSpPr>
          <p:spPr>
            <a:xfrm rot="18861538">
              <a:off x="6927228" y="7557528"/>
              <a:ext cx="64008" cy="64008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 sz="1100" dirty="0">
                <a:solidFill>
                  <a:srgbClr val="407858"/>
                </a:solidFill>
                <a:cs typeface="+mn-ea"/>
                <a:sym typeface="+mn-lt"/>
              </a:endParaRPr>
            </a:p>
          </p:txBody>
        </p:sp>
        <p:sp>
          <p:nvSpPr>
            <p:cNvPr id="47" name="Oval 33"/>
            <p:cNvSpPr>
              <a:spLocks noChangeAspect="1"/>
            </p:cNvSpPr>
            <p:nvPr/>
          </p:nvSpPr>
          <p:spPr>
            <a:xfrm rot="18861538">
              <a:off x="7142741" y="7555117"/>
              <a:ext cx="64008" cy="64008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 sz="1100" dirty="0">
                <a:solidFill>
                  <a:srgbClr val="407858"/>
                </a:solidFill>
                <a:cs typeface="+mn-ea"/>
                <a:sym typeface="+mn-lt"/>
              </a:endParaRPr>
            </a:p>
          </p:txBody>
        </p:sp>
        <p:sp>
          <p:nvSpPr>
            <p:cNvPr id="48" name="Oval 34"/>
            <p:cNvSpPr>
              <a:spLocks noChangeAspect="1"/>
            </p:cNvSpPr>
            <p:nvPr/>
          </p:nvSpPr>
          <p:spPr>
            <a:xfrm rot="18861538">
              <a:off x="7358254" y="7552706"/>
              <a:ext cx="64008" cy="64008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 sz="1100" dirty="0">
                <a:solidFill>
                  <a:srgbClr val="407858"/>
                </a:solidFill>
                <a:cs typeface="+mn-ea"/>
                <a:sym typeface="+mn-lt"/>
              </a:endParaRPr>
            </a:p>
          </p:txBody>
        </p:sp>
        <p:sp>
          <p:nvSpPr>
            <p:cNvPr id="49" name="Oval 35"/>
            <p:cNvSpPr>
              <a:spLocks noChangeAspect="1"/>
            </p:cNvSpPr>
            <p:nvPr/>
          </p:nvSpPr>
          <p:spPr>
            <a:xfrm rot="18861538">
              <a:off x="7573766" y="7558245"/>
              <a:ext cx="64008" cy="64008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 sz="1100" dirty="0">
                <a:solidFill>
                  <a:srgbClr val="407858"/>
                </a:solidFill>
                <a:cs typeface="+mn-ea"/>
                <a:sym typeface="+mn-lt"/>
              </a:endParaRPr>
            </a:p>
          </p:txBody>
        </p:sp>
        <p:sp>
          <p:nvSpPr>
            <p:cNvPr id="50" name="Oval 36"/>
            <p:cNvSpPr>
              <a:spLocks noChangeAspect="1"/>
            </p:cNvSpPr>
            <p:nvPr/>
          </p:nvSpPr>
          <p:spPr>
            <a:xfrm rot="18861538">
              <a:off x="7789279" y="7555834"/>
              <a:ext cx="64008" cy="64008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 sz="1100" dirty="0">
                <a:solidFill>
                  <a:srgbClr val="407858"/>
                </a:solidFill>
                <a:cs typeface="+mn-ea"/>
                <a:sym typeface="+mn-lt"/>
              </a:endParaRPr>
            </a:p>
          </p:txBody>
        </p:sp>
        <p:sp>
          <p:nvSpPr>
            <p:cNvPr id="51" name="Oval 37"/>
            <p:cNvSpPr>
              <a:spLocks noChangeAspect="1"/>
            </p:cNvSpPr>
            <p:nvPr/>
          </p:nvSpPr>
          <p:spPr>
            <a:xfrm rot="18861538">
              <a:off x="8004792" y="7561374"/>
              <a:ext cx="64008" cy="64008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 sz="1100" dirty="0">
                <a:solidFill>
                  <a:srgbClr val="407858"/>
                </a:solidFill>
                <a:cs typeface="+mn-ea"/>
                <a:sym typeface="+mn-lt"/>
              </a:endParaRPr>
            </a:p>
          </p:txBody>
        </p:sp>
        <p:sp>
          <p:nvSpPr>
            <p:cNvPr id="52" name="Oval 38"/>
            <p:cNvSpPr>
              <a:spLocks noChangeAspect="1"/>
            </p:cNvSpPr>
            <p:nvPr/>
          </p:nvSpPr>
          <p:spPr>
            <a:xfrm rot="18861538">
              <a:off x="8220304" y="7558962"/>
              <a:ext cx="64008" cy="64008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 sz="1100" dirty="0">
                <a:solidFill>
                  <a:srgbClr val="407858"/>
                </a:solidFill>
                <a:cs typeface="+mn-ea"/>
                <a:sym typeface="+mn-lt"/>
              </a:endParaRPr>
            </a:p>
          </p:txBody>
        </p:sp>
        <p:sp>
          <p:nvSpPr>
            <p:cNvPr id="53" name="Oval 39"/>
            <p:cNvSpPr>
              <a:spLocks noChangeAspect="1"/>
            </p:cNvSpPr>
            <p:nvPr/>
          </p:nvSpPr>
          <p:spPr>
            <a:xfrm rot="18861538">
              <a:off x="8435817" y="7556551"/>
              <a:ext cx="64008" cy="64008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 sz="1100" dirty="0">
                <a:solidFill>
                  <a:srgbClr val="407858"/>
                </a:solidFill>
                <a:cs typeface="+mn-ea"/>
                <a:sym typeface="+mn-lt"/>
              </a:endParaRPr>
            </a:p>
          </p:txBody>
        </p:sp>
        <p:sp>
          <p:nvSpPr>
            <p:cNvPr id="54" name="Oval 40"/>
            <p:cNvSpPr>
              <a:spLocks noChangeAspect="1"/>
            </p:cNvSpPr>
            <p:nvPr/>
          </p:nvSpPr>
          <p:spPr>
            <a:xfrm rot="18861538">
              <a:off x="8651330" y="7554140"/>
              <a:ext cx="64008" cy="64008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 sz="1100" dirty="0">
                <a:solidFill>
                  <a:srgbClr val="407858"/>
                </a:solidFill>
                <a:cs typeface="+mn-ea"/>
                <a:sym typeface="+mn-lt"/>
              </a:endParaRPr>
            </a:p>
          </p:txBody>
        </p:sp>
        <p:sp>
          <p:nvSpPr>
            <p:cNvPr id="55" name="Oval 41"/>
            <p:cNvSpPr>
              <a:spLocks noChangeAspect="1"/>
            </p:cNvSpPr>
            <p:nvPr/>
          </p:nvSpPr>
          <p:spPr>
            <a:xfrm rot="18861538">
              <a:off x="8866842" y="7559679"/>
              <a:ext cx="64008" cy="64008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 sz="1100" dirty="0">
                <a:solidFill>
                  <a:srgbClr val="407858"/>
                </a:solidFill>
                <a:cs typeface="+mn-ea"/>
                <a:sym typeface="+mn-lt"/>
              </a:endParaRPr>
            </a:p>
          </p:txBody>
        </p:sp>
        <p:sp>
          <p:nvSpPr>
            <p:cNvPr id="56" name="Oval 42"/>
            <p:cNvSpPr>
              <a:spLocks noChangeAspect="1"/>
            </p:cNvSpPr>
            <p:nvPr/>
          </p:nvSpPr>
          <p:spPr>
            <a:xfrm rot="18861538">
              <a:off x="9082355" y="7557268"/>
              <a:ext cx="64008" cy="64008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 sz="1100" dirty="0">
                <a:solidFill>
                  <a:srgbClr val="407858"/>
                </a:solidFill>
                <a:cs typeface="+mn-ea"/>
                <a:sym typeface="+mn-lt"/>
              </a:endParaRPr>
            </a:p>
          </p:txBody>
        </p:sp>
        <p:sp>
          <p:nvSpPr>
            <p:cNvPr id="57" name="Oval 43"/>
            <p:cNvSpPr>
              <a:spLocks noChangeAspect="1"/>
            </p:cNvSpPr>
            <p:nvPr/>
          </p:nvSpPr>
          <p:spPr>
            <a:xfrm rot="18861538">
              <a:off x="9297868" y="7554857"/>
              <a:ext cx="64008" cy="64008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 sz="1100" dirty="0">
                <a:solidFill>
                  <a:srgbClr val="407858"/>
                </a:solidFill>
                <a:cs typeface="+mn-ea"/>
                <a:sym typeface="+mn-lt"/>
              </a:endParaRPr>
            </a:p>
          </p:txBody>
        </p:sp>
        <p:sp>
          <p:nvSpPr>
            <p:cNvPr id="58" name="Oval 44"/>
            <p:cNvSpPr>
              <a:spLocks noChangeAspect="1"/>
            </p:cNvSpPr>
            <p:nvPr/>
          </p:nvSpPr>
          <p:spPr>
            <a:xfrm rot="18861538">
              <a:off x="9508851" y="7711914"/>
              <a:ext cx="64008" cy="64008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 sz="1100" dirty="0">
                <a:solidFill>
                  <a:srgbClr val="407858"/>
                </a:solidFill>
                <a:cs typeface="+mn-ea"/>
                <a:sym typeface="+mn-lt"/>
              </a:endParaRPr>
            </a:p>
          </p:txBody>
        </p:sp>
        <p:sp>
          <p:nvSpPr>
            <p:cNvPr id="59" name="Oval 45"/>
            <p:cNvSpPr>
              <a:spLocks noChangeAspect="1"/>
            </p:cNvSpPr>
            <p:nvPr/>
          </p:nvSpPr>
          <p:spPr>
            <a:xfrm rot="18861538">
              <a:off x="9724364" y="7709503"/>
              <a:ext cx="64008" cy="64008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 sz="1100" dirty="0">
                <a:solidFill>
                  <a:srgbClr val="407858"/>
                </a:solidFill>
                <a:cs typeface="+mn-ea"/>
                <a:sym typeface="+mn-lt"/>
              </a:endParaRPr>
            </a:p>
          </p:txBody>
        </p:sp>
        <p:sp>
          <p:nvSpPr>
            <p:cNvPr id="60" name="Oval 46"/>
            <p:cNvSpPr>
              <a:spLocks noChangeAspect="1"/>
            </p:cNvSpPr>
            <p:nvPr/>
          </p:nvSpPr>
          <p:spPr>
            <a:xfrm rot="18861538">
              <a:off x="9939877" y="7707092"/>
              <a:ext cx="64008" cy="64008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 sz="1100" dirty="0">
                <a:solidFill>
                  <a:srgbClr val="407858"/>
                </a:solidFill>
                <a:cs typeface="+mn-ea"/>
                <a:sym typeface="+mn-lt"/>
              </a:endParaRPr>
            </a:p>
          </p:txBody>
        </p:sp>
        <p:sp>
          <p:nvSpPr>
            <p:cNvPr id="61" name="Oval 56"/>
            <p:cNvSpPr>
              <a:spLocks noChangeAspect="1"/>
            </p:cNvSpPr>
            <p:nvPr/>
          </p:nvSpPr>
          <p:spPr>
            <a:xfrm rot="18861538">
              <a:off x="9508851" y="7557528"/>
              <a:ext cx="64008" cy="64008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 sz="1100" dirty="0">
                <a:solidFill>
                  <a:srgbClr val="407858"/>
                </a:solidFill>
                <a:cs typeface="+mn-ea"/>
                <a:sym typeface="+mn-lt"/>
              </a:endParaRPr>
            </a:p>
          </p:txBody>
        </p:sp>
        <p:sp>
          <p:nvSpPr>
            <p:cNvPr id="62" name="Oval 57"/>
            <p:cNvSpPr>
              <a:spLocks noChangeAspect="1"/>
            </p:cNvSpPr>
            <p:nvPr/>
          </p:nvSpPr>
          <p:spPr>
            <a:xfrm rot="18861538">
              <a:off x="9724364" y="7555117"/>
              <a:ext cx="64008" cy="64008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 sz="1100" dirty="0">
                <a:solidFill>
                  <a:srgbClr val="407858"/>
                </a:solidFill>
                <a:cs typeface="+mn-ea"/>
                <a:sym typeface="+mn-lt"/>
              </a:endParaRPr>
            </a:p>
          </p:txBody>
        </p:sp>
        <p:sp>
          <p:nvSpPr>
            <p:cNvPr id="63" name="Oval 58"/>
            <p:cNvSpPr>
              <a:spLocks noChangeAspect="1"/>
            </p:cNvSpPr>
            <p:nvPr/>
          </p:nvSpPr>
          <p:spPr>
            <a:xfrm rot="18861538">
              <a:off x="9939877" y="7552706"/>
              <a:ext cx="64008" cy="64008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 sz="1100" dirty="0">
                <a:solidFill>
                  <a:srgbClr val="407858"/>
                </a:solidFill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 advClick="0" advTm="1000">
        <p14:warp dir="in"/>
      </p:transition>
    </mc:Choice>
    <mc:Fallback>
      <p:transition spd="slow" advClick="0" advTm="1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40"/>
            <a:ext cx="12190413" cy="6857107"/>
          </a:xfrm>
          <a:prstGeom prst="rect">
            <a:avLst/>
          </a:prstGeom>
        </p:spPr>
      </p:pic>
      <p:sp>
        <p:nvSpPr>
          <p:cNvPr id="12" name="矩形 11"/>
          <p:cNvSpPr/>
          <p:nvPr/>
        </p:nvSpPr>
        <p:spPr>
          <a:xfrm>
            <a:off x="3217137" y="1782440"/>
            <a:ext cx="1179252" cy="2602578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rtlCol="0" anchor="ctr"/>
          <a:lstStyle/>
          <a:p>
            <a:pPr algn="ctr"/>
            <a:r>
              <a:rPr lang="zh-CN" altLang="en-US" sz="4800" b="1" spc="600" dirty="0">
                <a:solidFill>
                  <a:srgbClr val="407858"/>
                </a:solidFill>
                <a:cs typeface="+mn-ea"/>
                <a:sym typeface="+mn-lt"/>
              </a:rPr>
              <a:t>第一章</a:t>
            </a:r>
            <a:endParaRPr lang="zh-CN" altLang="en-US" sz="4800" b="1" spc="600" dirty="0">
              <a:solidFill>
                <a:srgbClr val="407858"/>
              </a:solidFill>
              <a:cs typeface="+mn-ea"/>
              <a:sym typeface="+mn-lt"/>
            </a:endParaRPr>
          </a:p>
        </p:txBody>
      </p:sp>
      <p:grpSp>
        <p:nvGrpSpPr>
          <p:cNvPr id="13" name="组合 12"/>
          <p:cNvGrpSpPr/>
          <p:nvPr/>
        </p:nvGrpSpPr>
        <p:grpSpPr>
          <a:xfrm rot="5400000">
            <a:off x="1964725" y="2447329"/>
            <a:ext cx="3657599" cy="1379150"/>
            <a:chOff x="1921302" y="1545658"/>
            <a:chExt cx="8426114" cy="3621241"/>
          </a:xfrm>
        </p:grpSpPr>
        <p:grpSp>
          <p:nvGrpSpPr>
            <p:cNvPr id="14" name="组合 13"/>
            <p:cNvGrpSpPr/>
            <p:nvPr/>
          </p:nvGrpSpPr>
          <p:grpSpPr>
            <a:xfrm flipH="1" flipV="1">
              <a:off x="9270355" y="1545658"/>
              <a:ext cx="528489" cy="376022"/>
              <a:chOff x="2945453" y="2246911"/>
              <a:chExt cx="5437284" cy="3868656"/>
            </a:xfrm>
          </p:grpSpPr>
          <p:cxnSp>
            <p:nvCxnSpPr>
              <p:cNvPr id="26" name="直接连接符 25"/>
              <p:cNvCxnSpPr/>
              <p:nvPr/>
            </p:nvCxnSpPr>
            <p:spPr>
              <a:xfrm flipH="1">
                <a:off x="3802741" y="2246911"/>
                <a:ext cx="0" cy="3868656"/>
              </a:xfrm>
              <a:prstGeom prst="line">
                <a:avLst/>
              </a:prstGeom>
              <a:ln w="28575">
                <a:solidFill>
                  <a:srgbClr val="407858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直接连接符 26"/>
              <p:cNvCxnSpPr/>
              <p:nvPr/>
            </p:nvCxnSpPr>
            <p:spPr>
              <a:xfrm flipV="1">
                <a:off x="2945453" y="5227012"/>
                <a:ext cx="5437284" cy="0"/>
              </a:xfrm>
              <a:prstGeom prst="line">
                <a:avLst/>
              </a:prstGeom>
              <a:ln w="28575">
                <a:solidFill>
                  <a:srgbClr val="407858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5" name="组合 14"/>
            <p:cNvGrpSpPr/>
            <p:nvPr/>
          </p:nvGrpSpPr>
          <p:grpSpPr>
            <a:xfrm>
              <a:off x="1921302" y="4790877"/>
              <a:ext cx="8426114" cy="376022"/>
              <a:chOff x="-2171696" y="2246911"/>
              <a:chExt cx="86690873" cy="3868656"/>
            </a:xfrm>
          </p:grpSpPr>
          <p:cxnSp>
            <p:nvCxnSpPr>
              <p:cNvPr id="24" name="直接连接符 23"/>
              <p:cNvCxnSpPr/>
              <p:nvPr/>
            </p:nvCxnSpPr>
            <p:spPr>
              <a:xfrm flipH="1">
                <a:off x="3802741" y="2246911"/>
                <a:ext cx="0" cy="3868656"/>
              </a:xfrm>
              <a:prstGeom prst="line">
                <a:avLst/>
              </a:prstGeom>
              <a:ln w="28575">
                <a:solidFill>
                  <a:srgbClr val="407858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直接连接符 24"/>
              <p:cNvCxnSpPr/>
              <p:nvPr/>
            </p:nvCxnSpPr>
            <p:spPr>
              <a:xfrm rot="16200000">
                <a:off x="41173741" y="-38118428"/>
                <a:ext cx="0" cy="86690873"/>
              </a:xfrm>
              <a:prstGeom prst="line">
                <a:avLst/>
              </a:prstGeom>
              <a:ln w="28575">
                <a:solidFill>
                  <a:srgbClr val="407858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6" name="组合 15"/>
            <p:cNvGrpSpPr/>
            <p:nvPr/>
          </p:nvGrpSpPr>
          <p:grpSpPr>
            <a:xfrm flipH="1">
              <a:off x="1950562" y="1545658"/>
              <a:ext cx="8221307" cy="3621241"/>
              <a:chOff x="1558340" y="747372"/>
              <a:chExt cx="8221307" cy="3621241"/>
            </a:xfrm>
          </p:grpSpPr>
          <p:grpSp>
            <p:nvGrpSpPr>
              <p:cNvPr id="18" name="组合 17"/>
              <p:cNvGrpSpPr/>
              <p:nvPr/>
            </p:nvGrpSpPr>
            <p:grpSpPr>
              <a:xfrm flipH="1" flipV="1">
                <a:off x="1558340" y="747372"/>
                <a:ext cx="8221307" cy="376022"/>
                <a:chOff x="-1870662" y="2246911"/>
                <a:chExt cx="84583757" cy="3868656"/>
              </a:xfrm>
            </p:grpSpPr>
            <p:cxnSp>
              <p:nvCxnSpPr>
                <p:cNvPr id="22" name="直接连接符 21"/>
                <p:cNvCxnSpPr/>
                <p:nvPr/>
              </p:nvCxnSpPr>
              <p:spPr>
                <a:xfrm flipH="1">
                  <a:off x="3802741" y="2246911"/>
                  <a:ext cx="0" cy="3868656"/>
                </a:xfrm>
                <a:prstGeom prst="line">
                  <a:avLst/>
                </a:prstGeom>
                <a:ln w="28575">
                  <a:solidFill>
                    <a:srgbClr val="407858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" name="直接连接符 22"/>
                <p:cNvCxnSpPr/>
                <p:nvPr/>
              </p:nvCxnSpPr>
              <p:spPr>
                <a:xfrm rot="5400000" flipV="1">
                  <a:off x="40421217" y="-37064867"/>
                  <a:ext cx="0" cy="84583757"/>
                </a:xfrm>
                <a:prstGeom prst="line">
                  <a:avLst/>
                </a:prstGeom>
                <a:ln w="28575">
                  <a:solidFill>
                    <a:srgbClr val="407858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9" name="组合 18"/>
              <p:cNvGrpSpPr/>
              <p:nvPr/>
            </p:nvGrpSpPr>
            <p:grpSpPr>
              <a:xfrm>
                <a:off x="1931365" y="3992591"/>
                <a:ext cx="528489" cy="376022"/>
                <a:chOff x="2945453" y="2246911"/>
                <a:chExt cx="5437284" cy="3868656"/>
              </a:xfrm>
            </p:grpSpPr>
            <p:cxnSp>
              <p:nvCxnSpPr>
                <p:cNvPr id="20" name="直接连接符 19"/>
                <p:cNvCxnSpPr/>
                <p:nvPr/>
              </p:nvCxnSpPr>
              <p:spPr>
                <a:xfrm flipH="1">
                  <a:off x="3802741" y="2246911"/>
                  <a:ext cx="0" cy="3868656"/>
                </a:xfrm>
                <a:prstGeom prst="line">
                  <a:avLst/>
                </a:prstGeom>
                <a:ln w="28575">
                  <a:solidFill>
                    <a:srgbClr val="407858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" name="直接连接符 20"/>
                <p:cNvCxnSpPr/>
                <p:nvPr/>
              </p:nvCxnSpPr>
              <p:spPr>
                <a:xfrm flipV="1">
                  <a:off x="2945453" y="5227012"/>
                  <a:ext cx="5437284" cy="0"/>
                </a:xfrm>
                <a:prstGeom prst="line">
                  <a:avLst/>
                </a:prstGeom>
                <a:ln w="28575">
                  <a:solidFill>
                    <a:srgbClr val="407858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  <p:sp>
        <p:nvSpPr>
          <p:cNvPr id="29" name="矩形 28"/>
          <p:cNvSpPr/>
          <p:nvPr/>
        </p:nvSpPr>
        <p:spPr>
          <a:xfrm>
            <a:off x="5229960" y="2606945"/>
            <a:ext cx="3877985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kumimoji="1" lang="zh-CN" altLang="en-US" sz="4800" b="1" dirty="0" smtClean="0">
                <a:solidFill>
                  <a:srgbClr val="407858"/>
                </a:solidFill>
                <a:cs typeface="+mn-ea"/>
                <a:sym typeface="+mn-lt"/>
              </a:rPr>
              <a:t>年结存前准备</a:t>
            </a:r>
            <a:endParaRPr kumimoji="1" lang="zh-CN" altLang="en-US" sz="4800" b="1" dirty="0">
              <a:solidFill>
                <a:srgbClr val="407858"/>
              </a:solidFill>
              <a:cs typeface="+mn-ea"/>
              <a:sym typeface="+mn-lt"/>
            </a:endParaRPr>
          </a:p>
        </p:txBody>
      </p:sp>
      <p:grpSp>
        <p:nvGrpSpPr>
          <p:cNvPr id="31" name="组合 30"/>
          <p:cNvGrpSpPr/>
          <p:nvPr/>
        </p:nvGrpSpPr>
        <p:grpSpPr>
          <a:xfrm>
            <a:off x="4750007" y="2101866"/>
            <a:ext cx="4695682" cy="1897616"/>
            <a:chOff x="3498335" y="1529662"/>
            <a:chExt cx="5252281" cy="3794005"/>
          </a:xfrm>
          <a:solidFill>
            <a:srgbClr val="407858"/>
          </a:solidFill>
        </p:grpSpPr>
        <p:grpSp>
          <p:nvGrpSpPr>
            <p:cNvPr id="32" name="组合 31"/>
            <p:cNvGrpSpPr/>
            <p:nvPr/>
          </p:nvGrpSpPr>
          <p:grpSpPr>
            <a:xfrm rot="16200000">
              <a:off x="3979666" y="1048331"/>
              <a:ext cx="3794005" cy="4756667"/>
              <a:chOff x="5591515" y="1114424"/>
              <a:chExt cx="2276928" cy="1077233"/>
            </a:xfrm>
            <a:grpFill/>
          </p:grpSpPr>
          <p:sp>
            <p:nvSpPr>
              <p:cNvPr id="37" name="矩形 36"/>
              <p:cNvSpPr/>
              <p:nvPr/>
            </p:nvSpPr>
            <p:spPr>
              <a:xfrm>
                <a:off x="5591515" y="1114425"/>
                <a:ext cx="18744" cy="1077232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>
                  <a:solidFill>
                    <a:srgbClr val="3185A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38" name="矩形 37"/>
              <p:cNvSpPr/>
              <p:nvPr/>
            </p:nvSpPr>
            <p:spPr>
              <a:xfrm>
                <a:off x="7849699" y="1114425"/>
                <a:ext cx="18744" cy="1077232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>
                  <a:solidFill>
                    <a:srgbClr val="3185A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39" name="矩形 38"/>
              <p:cNvSpPr/>
              <p:nvPr/>
            </p:nvSpPr>
            <p:spPr>
              <a:xfrm rot="16200000">
                <a:off x="6703945" y="1994"/>
                <a:ext cx="45719" cy="227058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>
                  <a:solidFill>
                    <a:srgbClr val="3185A1"/>
                  </a:solidFill>
                  <a:cs typeface="+mn-ea"/>
                  <a:sym typeface="+mn-lt"/>
                </a:endParaRPr>
              </a:p>
            </p:txBody>
          </p:sp>
        </p:grpSp>
        <p:grpSp>
          <p:nvGrpSpPr>
            <p:cNvPr id="33" name="组合 32"/>
            <p:cNvGrpSpPr/>
            <p:nvPr/>
          </p:nvGrpSpPr>
          <p:grpSpPr>
            <a:xfrm rot="5400000" flipH="1">
              <a:off x="6340186" y="2913238"/>
              <a:ext cx="3794005" cy="1026854"/>
              <a:chOff x="5591515" y="1114424"/>
              <a:chExt cx="2276928" cy="1077233"/>
            </a:xfrm>
            <a:grpFill/>
          </p:grpSpPr>
          <p:sp>
            <p:nvSpPr>
              <p:cNvPr id="34" name="矩形 33"/>
              <p:cNvSpPr/>
              <p:nvPr/>
            </p:nvSpPr>
            <p:spPr>
              <a:xfrm>
                <a:off x="5591515" y="1114425"/>
                <a:ext cx="18744" cy="1077232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>
                  <a:solidFill>
                    <a:srgbClr val="3185A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35" name="矩形 34"/>
              <p:cNvSpPr/>
              <p:nvPr/>
            </p:nvSpPr>
            <p:spPr>
              <a:xfrm>
                <a:off x="7849699" y="1114425"/>
                <a:ext cx="18744" cy="1077232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>
                  <a:solidFill>
                    <a:srgbClr val="3185A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36" name="矩形 35"/>
              <p:cNvSpPr/>
              <p:nvPr/>
            </p:nvSpPr>
            <p:spPr>
              <a:xfrm rot="16200000">
                <a:off x="6703945" y="1994"/>
                <a:ext cx="45719" cy="227058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>
                  <a:solidFill>
                    <a:srgbClr val="3185A1"/>
                  </a:solidFill>
                  <a:cs typeface="+mn-ea"/>
                  <a:sym typeface="+mn-lt"/>
                </a:endParaRPr>
              </a:p>
            </p:txBody>
          </p:sp>
        </p:grp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 advTm="1000">
        <p14:warp dir="in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683154" y="263970"/>
            <a:ext cx="10843722" cy="492443"/>
            <a:chOff x="-2655131" y="549901"/>
            <a:chExt cx="10843722" cy="492443"/>
          </a:xfrm>
        </p:grpSpPr>
        <p:sp>
          <p:nvSpPr>
            <p:cNvPr id="7" name="矩形 6"/>
            <p:cNvSpPr/>
            <p:nvPr/>
          </p:nvSpPr>
          <p:spPr>
            <a:xfrm>
              <a:off x="4191718" y="939542"/>
              <a:ext cx="3996873" cy="45719"/>
            </a:xfrm>
            <a:prstGeom prst="rect">
              <a:avLst/>
            </a:prstGeom>
            <a:solidFill>
              <a:srgbClr val="40785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>
                <a:cs typeface="+mn-ea"/>
                <a:sym typeface="+mn-lt"/>
              </a:endParaRPr>
            </a:p>
          </p:txBody>
        </p:sp>
        <p:sp>
          <p:nvSpPr>
            <p:cNvPr id="9" name="TextBox 8"/>
            <p:cNvSpPr txBox="1">
              <a:spLocks noChangeArrowheads="1"/>
            </p:cNvSpPr>
            <p:nvPr/>
          </p:nvSpPr>
          <p:spPr bwMode="auto">
            <a:xfrm>
              <a:off x="1138419" y="549901"/>
              <a:ext cx="3255323" cy="4924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 anchor="ctr">
              <a:spAutoFit/>
            </a:bodyPr>
            <a:lstStyle/>
            <a:p>
              <a:pPr algn="ctr" eaLnBrk="1" hangingPunct="1"/>
              <a:r>
                <a:rPr lang="zh-CN" altLang="en-US" sz="3200" b="1" dirty="0" smtClean="0">
                  <a:solidFill>
                    <a:srgbClr val="407858"/>
                  </a:solidFill>
                  <a:cs typeface="+mn-ea"/>
                  <a:sym typeface="+mn-lt"/>
                </a:rPr>
                <a:t>年结存前准备</a:t>
              </a:r>
              <a:endParaRPr lang="zh-CN" altLang="en-US" sz="3200" b="1" dirty="0">
                <a:solidFill>
                  <a:srgbClr val="407858"/>
                </a:solidFill>
                <a:cs typeface="+mn-ea"/>
                <a:sym typeface="+mn-lt"/>
              </a:endParaRPr>
            </a:p>
          </p:txBody>
        </p:sp>
        <p:sp>
          <p:nvSpPr>
            <p:cNvPr id="14" name="矩形 13"/>
            <p:cNvSpPr/>
            <p:nvPr/>
          </p:nvSpPr>
          <p:spPr>
            <a:xfrm>
              <a:off x="-2655131" y="939542"/>
              <a:ext cx="3996873" cy="45719"/>
            </a:xfrm>
            <a:prstGeom prst="rect">
              <a:avLst/>
            </a:prstGeom>
            <a:solidFill>
              <a:srgbClr val="40785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 dirty="0">
                <a:cs typeface="+mn-ea"/>
                <a:sym typeface="+mn-lt"/>
              </a:endParaRPr>
            </a:p>
          </p:txBody>
        </p:sp>
      </p:grpSp>
      <p:sp>
        <p:nvSpPr>
          <p:cNvPr id="49" name="内容占位符 48"/>
          <p:cNvSpPr>
            <a:spLocks noGrp="1"/>
          </p:cNvSpPr>
          <p:nvPr>
            <p:ph idx="1"/>
          </p:nvPr>
        </p:nvSpPr>
        <p:spPr>
          <a:xfrm>
            <a:off x="838092" y="1035170"/>
            <a:ext cx="10497017" cy="5143224"/>
          </a:xfrm>
        </p:spPr>
        <p:txBody>
          <a:bodyPr/>
          <a:lstStyle/>
          <a:p>
            <a:pPr>
              <a:buNone/>
            </a:pPr>
            <a:r>
              <a:rPr lang="zh-CN" altLang="en-US" dirty="0" smtClean="0"/>
              <a:t>一、提前把单据处理完，草稿等</a:t>
            </a:r>
            <a:endParaRPr lang="en-US" altLang="zh-CN" dirty="0" smtClean="0"/>
          </a:p>
          <a:p>
            <a:pPr>
              <a:buNone/>
            </a:pPr>
            <a:endParaRPr lang="en-US" altLang="zh-CN" dirty="0" smtClean="0"/>
          </a:p>
          <a:p>
            <a:pPr>
              <a:buNone/>
            </a:pPr>
            <a:r>
              <a:rPr lang="zh-CN" altLang="en-US" dirty="0" smtClean="0"/>
              <a:t>二、如果是独立门店的需要先把单据上传总部处理完</a:t>
            </a:r>
            <a:endParaRPr lang="en-US" altLang="zh-CN" dirty="0" smtClean="0"/>
          </a:p>
          <a:p>
            <a:pPr>
              <a:buNone/>
            </a:pPr>
            <a:endParaRPr lang="en-US" altLang="zh-CN" dirty="0" smtClean="0"/>
          </a:p>
          <a:p>
            <a:pPr>
              <a:buNone/>
            </a:pPr>
            <a:r>
              <a:rPr lang="zh-CN" altLang="en-US" dirty="0" smtClean="0"/>
              <a:t>三、所有客户端电脑退出软件，不要使用</a:t>
            </a:r>
            <a:endParaRPr lang="en-US" altLang="zh-CN" dirty="0" smtClean="0"/>
          </a:p>
          <a:p>
            <a:pPr>
              <a:buNone/>
            </a:pPr>
            <a:endParaRPr lang="en-US" altLang="zh-CN" dirty="0" smtClean="0"/>
          </a:p>
          <a:p>
            <a:pPr>
              <a:buNone/>
            </a:pPr>
            <a:r>
              <a:rPr lang="zh-CN" altLang="en-US" dirty="0" smtClean="0"/>
              <a:t>四、总部和门店分别把处理完数据的帐套备份</a:t>
            </a:r>
            <a:endParaRPr lang="en-US" altLang="zh-CN" dirty="0" smtClean="0"/>
          </a:p>
          <a:p>
            <a:pPr>
              <a:buNone/>
            </a:pPr>
            <a:endParaRPr lang="en-US" altLang="zh-CN" dirty="0" smtClean="0"/>
          </a:p>
          <a:p>
            <a:pPr>
              <a:buNone/>
            </a:pPr>
            <a:r>
              <a:rPr lang="zh-CN" altLang="en-US" dirty="0" smtClean="0"/>
              <a:t>五、批发、单体、器械等把单据处理完后直接备份数据</a:t>
            </a:r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 advTm="1000">
        <p14:warp dir="in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40"/>
            <a:ext cx="12190413" cy="6857107"/>
          </a:xfrm>
          <a:prstGeom prst="rect">
            <a:avLst/>
          </a:prstGeom>
        </p:spPr>
      </p:pic>
      <p:sp>
        <p:nvSpPr>
          <p:cNvPr id="12" name="矩形 11"/>
          <p:cNvSpPr/>
          <p:nvPr/>
        </p:nvSpPr>
        <p:spPr>
          <a:xfrm>
            <a:off x="3217137" y="1782440"/>
            <a:ext cx="1179252" cy="2602578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rtlCol="0" anchor="ctr"/>
          <a:lstStyle/>
          <a:p>
            <a:pPr algn="ctr"/>
            <a:r>
              <a:rPr lang="zh-CN" altLang="en-US" sz="4800" b="1" spc="600" dirty="0">
                <a:solidFill>
                  <a:srgbClr val="407858"/>
                </a:solidFill>
                <a:cs typeface="+mn-ea"/>
                <a:sym typeface="+mn-lt"/>
              </a:rPr>
              <a:t>第二章</a:t>
            </a:r>
            <a:endParaRPr lang="zh-CN" altLang="en-US" sz="4800" b="1" spc="600" dirty="0">
              <a:solidFill>
                <a:srgbClr val="407858"/>
              </a:solidFill>
              <a:cs typeface="+mn-ea"/>
              <a:sym typeface="+mn-lt"/>
            </a:endParaRPr>
          </a:p>
        </p:txBody>
      </p:sp>
      <p:grpSp>
        <p:nvGrpSpPr>
          <p:cNvPr id="13" name="组合 12"/>
          <p:cNvGrpSpPr/>
          <p:nvPr/>
        </p:nvGrpSpPr>
        <p:grpSpPr>
          <a:xfrm rot="5400000">
            <a:off x="1964725" y="2447329"/>
            <a:ext cx="3657599" cy="1379150"/>
            <a:chOff x="1921302" y="1545658"/>
            <a:chExt cx="8426114" cy="3621241"/>
          </a:xfrm>
        </p:grpSpPr>
        <p:grpSp>
          <p:nvGrpSpPr>
            <p:cNvPr id="14" name="组合 13"/>
            <p:cNvGrpSpPr/>
            <p:nvPr/>
          </p:nvGrpSpPr>
          <p:grpSpPr>
            <a:xfrm flipH="1" flipV="1">
              <a:off x="9270355" y="1545658"/>
              <a:ext cx="528489" cy="376022"/>
              <a:chOff x="2945453" y="2246911"/>
              <a:chExt cx="5437284" cy="3868656"/>
            </a:xfrm>
          </p:grpSpPr>
          <p:cxnSp>
            <p:nvCxnSpPr>
              <p:cNvPr id="26" name="直接连接符 25"/>
              <p:cNvCxnSpPr/>
              <p:nvPr/>
            </p:nvCxnSpPr>
            <p:spPr>
              <a:xfrm flipH="1">
                <a:off x="3802741" y="2246911"/>
                <a:ext cx="0" cy="3868656"/>
              </a:xfrm>
              <a:prstGeom prst="line">
                <a:avLst/>
              </a:prstGeom>
              <a:ln w="28575">
                <a:solidFill>
                  <a:srgbClr val="407858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直接连接符 26"/>
              <p:cNvCxnSpPr/>
              <p:nvPr/>
            </p:nvCxnSpPr>
            <p:spPr>
              <a:xfrm flipV="1">
                <a:off x="2945453" y="5227012"/>
                <a:ext cx="5437284" cy="0"/>
              </a:xfrm>
              <a:prstGeom prst="line">
                <a:avLst/>
              </a:prstGeom>
              <a:ln w="28575">
                <a:solidFill>
                  <a:srgbClr val="407858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5" name="组合 14"/>
            <p:cNvGrpSpPr/>
            <p:nvPr/>
          </p:nvGrpSpPr>
          <p:grpSpPr>
            <a:xfrm>
              <a:off x="1921302" y="4790877"/>
              <a:ext cx="8426114" cy="376022"/>
              <a:chOff x="-2171696" y="2246911"/>
              <a:chExt cx="86690873" cy="3868656"/>
            </a:xfrm>
          </p:grpSpPr>
          <p:cxnSp>
            <p:nvCxnSpPr>
              <p:cNvPr id="24" name="直接连接符 23"/>
              <p:cNvCxnSpPr/>
              <p:nvPr/>
            </p:nvCxnSpPr>
            <p:spPr>
              <a:xfrm flipH="1">
                <a:off x="3802741" y="2246911"/>
                <a:ext cx="0" cy="3868656"/>
              </a:xfrm>
              <a:prstGeom prst="line">
                <a:avLst/>
              </a:prstGeom>
              <a:ln w="28575">
                <a:solidFill>
                  <a:srgbClr val="407858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直接连接符 24"/>
              <p:cNvCxnSpPr/>
              <p:nvPr/>
            </p:nvCxnSpPr>
            <p:spPr>
              <a:xfrm rot="16200000">
                <a:off x="41173741" y="-38118428"/>
                <a:ext cx="0" cy="86690873"/>
              </a:xfrm>
              <a:prstGeom prst="line">
                <a:avLst/>
              </a:prstGeom>
              <a:ln w="28575">
                <a:solidFill>
                  <a:srgbClr val="407858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6" name="组合 15"/>
            <p:cNvGrpSpPr/>
            <p:nvPr/>
          </p:nvGrpSpPr>
          <p:grpSpPr>
            <a:xfrm flipH="1">
              <a:off x="1950562" y="1545658"/>
              <a:ext cx="8221307" cy="3621241"/>
              <a:chOff x="1558340" y="747372"/>
              <a:chExt cx="8221307" cy="3621241"/>
            </a:xfrm>
          </p:grpSpPr>
          <p:grpSp>
            <p:nvGrpSpPr>
              <p:cNvPr id="18" name="组合 17"/>
              <p:cNvGrpSpPr/>
              <p:nvPr/>
            </p:nvGrpSpPr>
            <p:grpSpPr>
              <a:xfrm flipH="1" flipV="1">
                <a:off x="1558340" y="747372"/>
                <a:ext cx="8221307" cy="376022"/>
                <a:chOff x="-1870662" y="2246911"/>
                <a:chExt cx="84583757" cy="3868656"/>
              </a:xfrm>
            </p:grpSpPr>
            <p:cxnSp>
              <p:nvCxnSpPr>
                <p:cNvPr id="22" name="直接连接符 21"/>
                <p:cNvCxnSpPr/>
                <p:nvPr/>
              </p:nvCxnSpPr>
              <p:spPr>
                <a:xfrm flipH="1">
                  <a:off x="3802741" y="2246911"/>
                  <a:ext cx="0" cy="3868656"/>
                </a:xfrm>
                <a:prstGeom prst="line">
                  <a:avLst/>
                </a:prstGeom>
                <a:ln w="28575">
                  <a:solidFill>
                    <a:srgbClr val="407858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" name="直接连接符 22"/>
                <p:cNvCxnSpPr/>
                <p:nvPr/>
              </p:nvCxnSpPr>
              <p:spPr>
                <a:xfrm rot="5400000" flipV="1">
                  <a:off x="40421217" y="-37064867"/>
                  <a:ext cx="0" cy="84583757"/>
                </a:xfrm>
                <a:prstGeom prst="line">
                  <a:avLst/>
                </a:prstGeom>
                <a:ln w="28575">
                  <a:solidFill>
                    <a:srgbClr val="407858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9" name="组合 18"/>
              <p:cNvGrpSpPr/>
              <p:nvPr/>
            </p:nvGrpSpPr>
            <p:grpSpPr>
              <a:xfrm>
                <a:off x="1931365" y="3992591"/>
                <a:ext cx="528489" cy="376022"/>
                <a:chOff x="2945453" y="2246911"/>
                <a:chExt cx="5437284" cy="3868656"/>
              </a:xfrm>
            </p:grpSpPr>
            <p:cxnSp>
              <p:nvCxnSpPr>
                <p:cNvPr id="20" name="直接连接符 19"/>
                <p:cNvCxnSpPr/>
                <p:nvPr/>
              </p:nvCxnSpPr>
              <p:spPr>
                <a:xfrm flipH="1">
                  <a:off x="3802741" y="2246911"/>
                  <a:ext cx="0" cy="3868656"/>
                </a:xfrm>
                <a:prstGeom prst="line">
                  <a:avLst/>
                </a:prstGeom>
                <a:ln w="28575">
                  <a:solidFill>
                    <a:srgbClr val="407858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" name="直接连接符 20"/>
                <p:cNvCxnSpPr/>
                <p:nvPr/>
              </p:nvCxnSpPr>
              <p:spPr>
                <a:xfrm flipV="1">
                  <a:off x="2945453" y="5227012"/>
                  <a:ext cx="5437284" cy="0"/>
                </a:xfrm>
                <a:prstGeom prst="line">
                  <a:avLst/>
                </a:prstGeom>
                <a:ln w="28575">
                  <a:solidFill>
                    <a:srgbClr val="407858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  <p:sp>
        <p:nvSpPr>
          <p:cNvPr id="29" name="矩形 28"/>
          <p:cNvSpPr/>
          <p:nvPr/>
        </p:nvSpPr>
        <p:spPr>
          <a:xfrm>
            <a:off x="5229961" y="2606945"/>
            <a:ext cx="3262432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kumimoji="1" lang="zh-CN" altLang="en-US" sz="4800" b="1" dirty="0" smtClean="0">
                <a:solidFill>
                  <a:srgbClr val="407858"/>
                </a:solidFill>
                <a:cs typeface="+mn-ea"/>
                <a:sym typeface="+mn-lt"/>
              </a:rPr>
              <a:t>年结存步骤</a:t>
            </a:r>
            <a:endParaRPr kumimoji="1" lang="zh-CN" altLang="en-US" sz="4800" b="1" dirty="0">
              <a:solidFill>
                <a:srgbClr val="407858"/>
              </a:solidFill>
              <a:cs typeface="+mn-ea"/>
              <a:sym typeface="+mn-lt"/>
            </a:endParaRPr>
          </a:p>
        </p:txBody>
      </p:sp>
      <p:grpSp>
        <p:nvGrpSpPr>
          <p:cNvPr id="31" name="组合 30"/>
          <p:cNvGrpSpPr/>
          <p:nvPr/>
        </p:nvGrpSpPr>
        <p:grpSpPr>
          <a:xfrm>
            <a:off x="4750007" y="2101866"/>
            <a:ext cx="4695682" cy="1897616"/>
            <a:chOff x="3498335" y="1529662"/>
            <a:chExt cx="5252281" cy="3794005"/>
          </a:xfrm>
          <a:solidFill>
            <a:srgbClr val="407858"/>
          </a:solidFill>
        </p:grpSpPr>
        <p:grpSp>
          <p:nvGrpSpPr>
            <p:cNvPr id="32" name="组合 31"/>
            <p:cNvGrpSpPr/>
            <p:nvPr/>
          </p:nvGrpSpPr>
          <p:grpSpPr>
            <a:xfrm rot="16200000">
              <a:off x="3979666" y="1048331"/>
              <a:ext cx="3794005" cy="4756667"/>
              <a:chOff x="5591515" y="1114424"/>
              <a:chExt cx="2276928" cy="1077233"/>
            </a:xfrm>
            <a:grpFill/>
          </p:grpSpPr>
          <p:sp>
            <p:nvSpPr>
              <p:cNvPr id="37" name="矩形 36"/>
              <p:cNvSpPr/>
              <p:nvPr/>
            </p:nvSpPr>
            <p:spPr>
              <a:xfrm>
                <a:off x="5591515" y="1114425"/>
                <a:ext cx="18744" cy="1077232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>
                  <a:solidFill>
                    <a:srgbClr val="3185A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38" name="矩形 37"/>
              <p:cNvSpPr/>
              <p:nvPr/>
            </p:nvSpPr>
            <p:spPr>
              <a:xfrm>
                <a:off x="7849699" y="1114425"/>
                <a:ext cx="18744" cy="1077232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>
                  <a:solidFill>
                    <a:srgbClr val="3185A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39" name="矩形 38"/>
              <p:cNvSpPr/>
              <p:nvPr/>
            </p:nvSpPr>
            <p:spPr>
              <a:xfrm rot="16200000">
                <a:off x="6703945" y="1994"/>
                <a:ext cx="45719" cy="227058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>
                  <a:solidFill>
                    <a:srgbClr val="3185A1"/>
                  </a:solidFill>
                  <a:cs typeface="+mn-ea"/>
                  <a:sym typeface="+mn-lt"/>
                </a:endParaRPr>
              </a:p>
            </p:txBody>
          </p:sp>
        </p:grpSp>
        <p:grpSp>
          <p:nvGrpSpPr>
            <p:cNvPr id="33" name="组合 32"/>
            <p:cNvGrpSpPr/>
            <p:nvPr/>
          </p:nvGrpSpPr>
          <p:grpSpPr>
            <a:xfrm rot="5400000" flipH="1">
              <a:off x="6340186" y="2913238"/>
              <a:ext cx="3794005" cy="1026854"/>
              <a:chOff x="5591515" y="1114424"/>
              <a:chExt cx="2276928" cy="1077233"/>
            </a:xfrm>
            <a:grpFill/>
          </p:grpSpPr>
          <p:sp>
            <p:nvSpPr>
              <p:cNvPr id="34" name="矩形 33"/>
              <p:cNvSpPr/>
              <p:nvPr/>
            </p:nvSpPr>
            <p:spPr>
              <a:xfrm>
                <a:off x="5591515" y="1114425"/>
                <a:ext cx="18744" cy="1077232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>
                  <a:solidFill>
                    <a:srgbClr val="3185A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35" name="矩形 34"/>
              <p:cNvSpPr/>
              <p:nvPr/>
            </p:nvSpPr>
            <p:spPr>
              <a:xfrm>
                <a:off x="7849699" y="1114425"/>
                <a:ext cx="18744" cy="1077232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>
                  <a:solidFill>
                    <a:srgbClr val="3185A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36" name="矩形 35"/>
              <p:cNvSpPr/>
              <p:nvPr/>
            </p:nvSpPr>
            <p:spPr>
              <a:xfrm rot="16200000">
                <a:off x="6703945" y="1994"/>
                <a:ext cx="45719" cy="227058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>
                  <a:solidFill>
                    <a:srgbClr val="3185A1"/>
                  </a:solidFill>
                  <a:cs typeface="+mn-ea"/>
                  <a:sym typeface="+mn-lt"/>
                </a:endParaRPr>
              </a:p>
            </p:txBody>
          </p:sp>
        </p:grp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 advTm="1000">
        <p14:warp dir="in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683154" y="263970"/>
            <a:ext cx="10843722" cy="492443"/>
            <a:chOff x="-2655131" y="549901"/>
            <a:chExt cx="10843722" cy="492443"/>
          </a:xfrm>
        </p:grpSpPr>
        <p:sp>
          <p:nvSpPr>
            <p:cNvPr id="7" name="矩形 6"/>
            <p:cNvSpPr/>
            <p:nvPr/>
          </p:nvSpPr>
          <p:spPr>
            <a:xfrm>
              <a:off x="4191718" y="939542"/>
              <a:ext cx="3996873" cy="45719"/>
            </a:xfrm>
            <a:prstGeom prst="rect">
              <a:avLst/>
            </a:prstGeom>
            <a:solidFill>
              <a:srgbClr val="40785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>
                <a:cs typeface="+mn-ea"/>
                <a:sym typeface="+mn-lt"/>
              </a:endParaRPr>
            </a:p>
          </p:txBody>
        </p:sp>
        <p:sp>
          <p:nvSpPr>
            <p:cNvPr id="9" name="TextBox 8"/>
            <p:cNvSpPr txBox="1">
              <a:spLocks noChangeArrowheads="1"/>
            </p:cNvSpPr>
            <p:nvPr/>
          </p:nvSpPr>
          <p:spPr bwMode="auto">
            <a:xfrm>
              <a:off x="1138419" y="549901"/>
              <a:ext cx="3255323" cy="4924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 anchor="ctr">
              <a:spAutoFit/>
            </a:bodyPr>
            <a:lstStyle/>
            <a:p>
              <a:pPr algn="ctr" eaLnBrk="1" hangingPunct="1"/>
              <a:r>
                <a:rPr lang="zh-CN" altLang="en-US" sz="3200" b="1" dirty="0" smtClean="0">
                  <a:solidFill>
                    <a:srgbClr val="407858"/>
                  </a:solidFill>
                  <a:cs typeface="+mn-ea"/>
                  <a:sym typeface="+mn-lt"/>
                </a:rPr>
                <a:t>年结存步骤</a:t>
              </a:r>
              <a:endParaRPr lang="zh-CN" altLang="en-US" sz="3200" b="1" dirty="0">
                <a:solidFill>
                  <a:srgbClr val="407858"/>
                </a:solidFill>
                <a:cs typeface="+mn-ea"/>
                <a:sym typeface="+mn-lt"/>
              </a:endParaRPr>
            </a:p>
          </p:txBody>
        </p:sp>
        <p:sp>
          <p:nvSpPr>
            <p:cNvPr id="14" name="矩形 13"/>
            <p:cNvSpPr/>
            <p:nvPr/>
          </p:nvSpPr>
          <p:spPr>
            <a:xfrm>
              <a:off x="-2655131" y="939542"/>
              <a:ext cx="3996873" cy="45719"/>
            </a:xfrm>
            <a:prstGeom prst="rect">
              <a:avLst/>
            </a:prstGeom>
            <a:solidFill>
              <a:srgbClr val="40785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 dirty="0">
                <a:cs typeface="+mn-ea"/>
                <a:sym typeface="+mn-lt"/>
              </a:endParaRPr>
            </a:p>
          </p:txBody>
        </p:sp>
      </p:grpSp>
      <p:sp>
        <p:nvSpPr>
          <p:cNvPr id="41" name="内容占位符 40"/>
          <p:cNvSpPr>
            <a:spLocks noGrp="1"/>
          </p:cNvSpPr>
          <p:nvPr>
            <p:ph idx="1"/>
          </p:nvPr>
        </p:nvSpPr>
        <p:spPr>
          <a:xfrm>
            <a:off x="838092" y="1052423"/>
            <a:ext cx="10514231" cy="5125971"/>
          </a:xfrm>
        </p:spPr>
        <p:txBody>
          <a:bodyPr/>
          <a:lstStyle/>
          <a:p>
            <a:pPr>
              <a:buNone/>
            </a:pPr>
            <a:r>
              <a:rPr lang="zh-CN" altLang="en-US" dirty="0" smtClean="0"/>
              <a:t>一、新建帐套，还原备份（注：备份为已处理完业务单据的备份）</a:t>
            </a:r>
            <a:endParaRPr lang="en-US" altLang="zh-CN" dirty="0" smtClean="0"/>
          </a:p>
          <a:p>
            <a:pPr>
              <a:buNone/>
            </a:pPr>
            <a:endParaRPr lang="en-US" altLang="zh-CN" dirty="0" smtClean="0"/>
          </a:p>
          <a:p>
            <a:pPr>
              <a:buNone/>
            </a:pPr>
            <a:endParaRPr lang="zh-CN" altLang="en-US" dirty="0"/>
          </a:p>
        </p:txBody>
      </p:sp>
      <p:pic>
        <p:nvPicPr>
          <p:cNvPr id="43" name="图片 42"/>
          <p:cNvPicPr/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438626" y="1743076"/>
            <a:ext cx="4847749" cy="398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" name="图片 43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466556" y="1534319"/>
            <a:ext cx="4667250" cy="308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5" name="图片 44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53576" y="3736338"/>
            <a:ext cx="5274310" cy="286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 advTm="1000">
        <p14:warp dir="in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5"/>
          <p:cNvGrpSpPr/>
          <p:nvPr/>
        </p:nvGrpSpPr>
        <p:grpSpPr>
          <a:xfrm>
            <a:off x="683154" y="263970"/>
            <a:ext cx="10843722" cy="492443"/>
            <a:chOff x="-2655131" y="549901"/>
            <a:chExt cx="10843722" cy="492443"/>
          </a:xfrm>
        </p:grpSpPr>
        <p:sp>
          <p:nvSpPr>
            <p:cNvPr id="7" name="矩形 6"/>
            <p:cNvSpPr/>
            <p:nvPr/>
          </p:nvSpPr>
          <p:spPr>
            <a:xfrm>
              <a:off x="4191718" y="939542"/>
              <a:ext cx="3996873" cy="45719"/>
            </a:xfrm>
            <a:prstGeom prst="rect">
              <a:avLst/>
            </a:prstGeom>
            <a:solidFill>
              <a:srgbClr val="40785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>
                <a:cs typeface="+mn-ea"/>
                <a:sym typeface="+mn-lt"/>
              </a:endParaRPr>
            </a:p>
          </p:txBody>
        </p:sp>
        <p:sp>
          <p:nvSpPr>
            <p:cNvPr id="9" name="TextBox 8"/>
            <p:cNvSpPr txBox="1">
              <a:spLocks noChangeArrowheads="1"/>
            </p:cNvSpPr>
            <p:nvPr/>
          </p:nvSpPr>
          <p:spPr bwMode="auto">
            <a:xfrm>
              <a:off x="1138419" y="549901"/>
              <a:ext cx="3255323" cy="4924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 anchor="ctr">
              <a:spAutoFit/>
            </a:bodyPr>
            <a:lstStyle/>
            <a:p>
              <a:pPr algn="ctr" eaLnBrk="1" hangingPunct="1"/>
              <a:r>
                <a:rPr lang="zh-CN" altLang="en-US" sz="3200" b="1" dirty="0" smtClean="0">
                  <a:solidFill>
                    <a:srgbClr val="407858"/>
                  </a:solidFill>
                  <a:cs typeface="+mn-ea"/>
                  <a:sym typeface="+mn-lt"/>
                </a:rPr>
                <a:t>年结存步骤</a:t>
              </a:r>
              <a:endParaRPr lang="zh-CN" altLang="en-US" sz="3200" b="1" dirty="0">
                <a:solidFill>
                  <a:srgbClr val="407858"/>
                </a:solidFill>
                <a:cs typeface="+mn-ea"/>
                <a:sym typeface="+mn-lt"/>
              </a:endParaRPr>
            </a:p>
          </p:txBody>
        </p:sp>
        <p:sp>
          <p:nvSpPr>
            <p:cNvPr id="14" name="矩形 13"/>
            <p:cNvSpPr/>
            <p:nvPr/>
          </p:nvSpPr>
          <p:spPr>
            <a:xfrm>
              <a:off x="-2655131" y="939542"/>
              <a:ext cx="3996873" cy="45719"/>
            </a:xfrm>
            <a:prstGeom prst="rect">
              <a:avLst/>
            </a:prstGeom>
            <a:solidFill>
              <a:srgbClr val="40785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 dirty="0">
                <a:cs typeface="+mn-ea"/>
                <a:sym typeface="+mn-lt"/>
              </a:endParaRPr>
            </a:p>
          </p:txBody>
        </p:sp>
      </p:grpSp>
      <p:sp>
        <p:nvSpPr>
          <p:cNvPr id="41" name="内容占位符 40"/>
          <p:cNvSpPr>
            <a:spLocks noGrp="1"/>
          </p:cNvSpPr>
          <p:nvPr>
            <p:ph idx="1"/>
          </p:nvPr>
        </p:nvSpPr>
        <p:spPr>
          <a:xfrm>
            <a:off x="838092" y="1052423"/>
            <a:ext cx="10514231" cy="5125971"/>
          </a:xfrm>
        </p:spPr>
        <p:txBody>
          <a:bodyPr/>
          <a:lstStyle/>
          <a:p>
            <a:pPr>
              <a:buNone/>
            </a:pPr>
            <a:r>
              <a:rPr lang="zh-CN" altLang="en-US" dirty="0" smtClean="0"/>
              <a:t>二、还原数据后，软件中进行年结存</a:t>
            </a:r>
            <a:endParaRPr lang="en-US" altLang="zh-CN" dirty="0" smtClean="0"/>
          </a:p>
          <a:p>
            <a:pPr>
              <a:buNone/>
            </a:pPr>
            <a:endParaRPr lang="en-US" altLang="zh-CN" dirty="0" smtClean="0"/>
          </a:p>
          <a:p>
            <a:pPr>
              <a:buNone/>
            </a:pPr>
            <a:endParaRPr lang="zh-CN" alt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2627313" y="1609725"/>
            <a:ext cx="5486400" cy="453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 advTm="1000">
        <p14:warp dir="in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5"/>
          <p:cNvGrpSpPr/>
          <p:nvPr/>
        </p:nvGrpSpPr>
        <p:grpSpPr>
          <a:xfrm>
            <a:off x="683154" y="263970"/>
            <a:ext cx="10843722" cy="492443"/>
            <a:chOff x="-2655131" y="549901"/>
            <a:chExt cx="10843722" cy="492443"/>
          </a:xfrm>
        </p:grpSpPr>
        <p:sp>
          <p:nvSpPr>
            <p:cNvPr id="7" name="矩形 6"/>
            <p:cNvSpPr/>
            <p:nvPr/>
          </p:nvSpPr>
          <p:spPr>
            <a:xfrm>
              <a:off x="4191718" y="939542"/>
              <a:ext cx="3996873" cy="45719"/>
            </a:xfrm>
            <a:prstGeom prst="rect">
              <a:avLst/>
            </a:prstGeom>
            <a:solidFill>
              <a:srgbClr val="40785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>
                <a:cs typeface="+mn-ea"/>
                <a:sym typeface="+mn-lt"/>
              </a:endParaRPr>
            </a:p>
          </p:txBody>
        </p:sp>
        <p:sp>
          <p:nvSpPr>
            <p:cNvPr id="9" name="TextBox 8"/>
            <p:cNvSpPr txBox="1">
              <a:spLocks noChangeArrowheads="1"/>
            </p:cNvSpPr>
            <p:nvPr/>
          </p:nvSpPr>
          <p:spPr bwMode="auto">
            <a:xfrm>
              <a:off x="1138419" y="549901"/>
              <a:ext cx="3255323" cy="4924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 anchor="ctr">
              <a:spAutoFit/>
            </a:bodyPr>
            <a:lstStyle/>
            <a:p>
              <a:pPr algn="ctr" eaLnBrk="1" hangingPunct="1"/>
              <a:r>
                <a:rPr lang="zh-CN" altLang="en-US" sz="3200" b="1" dirty="0" smtClean="0">
                  <a:solidFill>
                    <a:srgbClr val="407858"/>
                  </a:solidFill>
                  <a:cs typeface="+mn-ea"/>
                  <a:sym typeface="+mn-lt"/>
                </a:rPr>
                <a:t>年结存步骤</a:t>
              </a:r>
              <a:endParaRPr lang="zh-CN" altLang="en-US" sz="3200" b="1" dirty="0">
                <a:solidFill>
                  <a:srgbClr val="407858"/>
                </a:solidFill>
                <a:cs typeface="+mn-ea"/>
                <a:sym typeface="+mn-lt"/>
              </a:endParaRPr>
            </a:p>
          </p:txBody>
        </p:sp>
        <p:sp>
          <p:nvSpPr>
            <p:cNvPr id="14" name="矩形 13"/>
            <p:cNvSpPr/>
            <p:nvPr/>
          </p:nvSpPr>
          <p:spPr>
            <a:xfrm>
              <a:off x="-2655131" y="939542"/>
              <a:ext cx="3996873" cy="45719"/>
            </a:xfrm>
            <a:prstGeom prst="rect">
              <a:avLst/>
            </a:prstGeom>
            <a:solidFill>
              <a:srgbClr val="40785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 dirty="0">
                <a:cs typeface="+mn-ea"/>
                <a:sym typeface="+mn-lt"/>
              </a:endParaRPr>
            </a:p>
          </p:txBody>
        </p:sp>
      </p:grpSp>
      <p:sp>
        <p:nvSpPr>
          <p:cNvPr id="41" name="内容占位符 40"/>
          <p:cNvSpPr>
            <a:spLocks noGrp="1"/>
          </p:cNvSpPr>
          <p:nvPr>
            <p:ph idx="1"/>
          </p:nvPr>
        </p:nvSpPr>
        <p:spPr>
          <a:xfrm>
            <a:off x="838092" y="1052423"/>
            <a:ext cx="10514231" cy="5125971"/>
          </a:xfrm>
        </p:spPr>
        <p:txBody>
          <a:bodyPr/>
          <a:lstStyle/>
          <a:p>
            <a:pPr>
              <a:buNone/>
            </a:pPr>
            <a:r>
              <a:rPr lang="zh-CN" altLang="en-US" dirty="0" smtClean="0"/>
              <a:t>三、年结存后，检查调整期初数据，调整基本信息</a:t>
            </a:r>
            <a:endParaRPr lang="en-US" altLang="zh-CN" dirty="0" smtClean="0"/>
          </a:p>
          <a:p>
            <a:pPr>
              <a:buNone/>
            </a:pPr>
            <a:endParaRPr lang="en-US" altLang="zh-CN" dirty="0" smtClean="0"/>
          </a:p>
          <a:p>
            <a:pPr>
              <a:buNone/>
            </a:pPr>
            <a:endParaRPr lang="zh-CN" alt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2932113" y="1430338"/>
            <a:ext cx="5326062" cy="52487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 advTm="1000">
        <p14:warp dir="in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5"/>
          <p:cNvGrpSpPr/>
          <p:nvPr/>
        </p:nvGrpSpPr>
        <p:grpSpPr>
          <a:xfrm>
            <a:off x="683154" y="263970"/>
            <a:ext cx="10843722" cy="492443"/>
            <a:chOff x="-2655131" y="549901"/>
            <a:chExt cx="10843722" cy="492443"/>
          </a:xfrm>
        </p:grpSpPr>
        <p:sp>
          <p:nvSpPr>
            <p:cNvPr id="7" name="矩形 6"/>
            <p:cNvSpPr/>
            <p:nvPr/>
          </p:nvSpPr>
          <p:spPr>
            <a:xfrm>
              <a:off x="4191718" y="939542"/>
              <a:ext cx="3996873" cy="45719"/>
            </a:xfrm>
            <a:prstGeom prst="rect">
              <a:avLst/>
            </a:prstGeom>
            <a:solidFill>
              <a:srgbClr val="40785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>
                <a:cs typeface="+mn-ea"/>
                <a:sym typeface="+mn-lt"/>
              </a:endParaRPr>
            </a:p>
          </p:txBody>
        </p:sp>
        <p:sp>
          <p:nvSpPr>
            <p:cNvPr id="9" name="TextBox 8"/>
            <p:cNvSpPr txBox="1">
              <a:spLocks noChangeArrowheads="1"/>
            </p:cNvSpPr>
            <p:nvPr/>
          </p:nvSpPr>
          <p:spPr bwMode="auto">
            <a:xfrm>
              <a:off x="1138419" y="549901"/>
              <a:ext cx="3255323" cy="4924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 anchor="ctr">
              <a:spAutoFit/>
            </a:bodyPr>
            <a:lstStyle/>
            <a:p>
              <a:pPr algn="ctr" eaLnBrk="1" hangingPunct="1"/>
              <a:r>
                <a:rPr lang="zh-CN" altLang="en-US" sz="3200" b="1" dirty="0" smtClean="0">
                  <a:solidFill>
                    <a:srgbClr val="407858"/>
                  </a:solidFill>
                  <a:cs typeface="+mn-ea"/>
                  <a:sym typeface="+mn-lt"/>
                </a:rPr>
                <a:t>年结存步骤</a:t>
              </a:r>
              <a:endParaRPr lang="zh-CN" altLang="en-US" sz="3200" b="1" dirty="0">
                <a:solidFill>
                  <a:srgbClr val="407858"/>
                </a:solidFill>
                <a:cs typeface="+mn-ea"/>
                <a:sym typeface="+mn-lt"/>
              </a:endParaRPr>
            </a:p>
          </p:txBody>
        </p:sp>
        <p:sp>
          <p:nvSpPr>
            <p:cNvPr id="14" name="矩形 13"/>
            <p:cNvSpPr/>
            <p:nvPr/>
          </p:nvSpPr>
          <p:spPr>
            <a:xfrm>
              <a:off x="-2655131" y="939542"/>
              <a:ext cx="3996873" cy="45719"/>
            </a:xfrm>
            <a:prstGeom prst="rect">
              <a:avLst/>
            </a:prstGeom>
            <a:solidFill>
              <a:srgbClr val="40785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 dirty="0">
                <a:cs typeface="+mn-ea"/>
                <a:sym typeface="+mn-lt"/>
              </a:endParaRPr>
            </a:p>
          </p:txBody>
        </p:sp>
      </p:grpSp>
      <p:sp>
        <p:nvSpPr>
          <p:cNvPr id="41" name="内容占位符 40"/>
          <p:cNvSpPr>
            <a:spLocks noGrp="1"/>
          </p:cNvSpPr>
          <p:nvPr>
            <p:ph idx="1"/>
          </p:nvPr>
        </p:nvSpPr>
        <p:spPr>
          <a:xfrm>
            <a:off x="838092" y="1052423"/>
            <a:ext cx="10514231" cy="5125971"/>
          </a:xfrm>
        </p:spPr>
        <p:txBody>
          <a:bodyPr/>
          <a:lstStyle/>
          <a:p>
            <a:pPr>
              <a:buNone/>
            </a:pPr>
            <a:r>
              <a:rPr lang="zh-CN" altLang="en-US" dirty="0" smtClean="0"/>
              <a:t>四、确认，启用帐套</a:t>
            </a:r>
            <a:endParaRPr lang="en-US" altLang="zh-CN" dirty="0" smtClean="0"/>
          </a:p>
          <a:p>
            <a:pPr>
              <a:buNone/>
            </a:pPr>
            <a:endParaRPr lang="en-US" altLang="zh-CN" dirty="0" smtClean="0"/>
          </a:p>
          <a:p>
            <a:pPr>
              <a:buNone/>
            </a:pPr>
            <a:endParaRPr lang="zh-CN" alt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2932113" y="1495425"/>
            <a:ext cx="5695950" cy="523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 advTm="1000">
        <p14:warp dir="in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p="http://schemas.openxmlformats.org/presentationml/2006/main">
  <p:tag name="commondata" val="eyJoZGlkIjoiOGYzODlkNDU2NWUwOGZhNDJjMzMzZDkyYTg4MWE0MWQifQ=="/>
</p:tagLst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52ax44ll">
      <a:majorFont>
        <a:latin typeface="微软雅黑"/>
        <a:ea typeface="微软雅黑"/>
        <a:cs typeface=""/>
      </a:majorFont>
      <a:minorFont>
        <a:latin typeface="微软雅黑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3397</Words>
  <Application>WPS 演示</Application>
  <PresentationFormat>自定义</PresentationFormat>
  <Paragraphs>187</Paragraphs>
  <Slides>20</Slides>
  <Notes>20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20</vt:i4>
      </vt:variant>
    </vt:vector>
  </HeadingPairs>
  <TitlesOfParts>
    <vt:vector size="29" baseType="lpstr">
      <vt:lpstr>Arial</vt:lpstr>
      <vt:lpstr>宋体</vt:lpstr>
      <vt:lpstr>Wingdings</vt:lpstr>
      <vt:lpstr>微软雅黑</vt:lpstr>
      <vt:lpstr>Arial Unicode MS</vt:lpstr>
      <vt:lpstr>等线</vt:lpstr>
      <vt:lpstr>Calibri</vt:lpstr>
      <vt:lpstr>第一PPT，www.1ppt.com</vt:lpstr>
      <vt:lpstr>自定义设计方案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  <Manager>第一PPT</Manager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圣诞节</dc:title>
  <dc:creator>第一PPT</dc:creator>
  <cp:keywords>www.1ppt.com</cp:keywords>
  <dc:description>www.1ppt.com</dc:description>
  <cp:lastModifiedBy>婕</cp:lastModifiedBy>
  <cp:revision>3260</cp:revision>
  <dcterms:created xsi:type="dcterms:W3CDTF">2015-12-01T09:06:00Z</dcterms:created>
  <dcterms:modified xsi:type="dcterms:W3CDTF">2023-12-07T07:26:36Z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2052-12.1.0.15990</vt:lpwstr>
  </property>
  <property fmtid="{D5CDD505-2E9C-101B-9397-08002B2CF9AE}" pid="3" name="ICV">
    <vt:lpwstr>2091BA12DE7B42688C7417DB581DA3F5_12</vt:lpwstr>
  </property>
</Properties>
</file>