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19"/>
  </p:notesMasterIdLst>
  <p:sldIdLst>
    <p:sldId id="470" r:id="rId3"/>
    <p:sldId id="353" r:id="rId4"/>
    <p:sldId id="516" r:id="rId5"/>
    <p:sldId id="517" r:id="rId6"/>
    <p:sldId id="471" r:id="rId7"/>
    <p:sldId id="495" r:id="rId8"/>
    <p:sldId id="491" r:id="rId9"/>
    <p:sldId id="499" r:id="rId10"/>
    <p:sldId id="505" r:id="rId11"/>
    <p:sldId id="506" r:id="rId12"/>
    <p:sldId id="507" r:id="rId13"/>
    <p:sldId id="518" r:id="rId14"/>
    <p:sldId id="492" r:id="rId15"/>
    <p:sldId id="504" r:id="rId16"/>
    <p:sldId id="519" r:id="rId17"/>
    <p:sldId id="297" r:id="rId18"/>
  </p:sldIdLst>
  <p:sldSz cx="12190413" cy="68595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07858"/>
    <a:srgbClr val="4F956D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368" autoAdjust="0"/>
    <p:restoredTop sz="97778" autoAdjust="0"/>
  </p:normalViewPr>
  <p:slideViewPr>
    <p:cSldViewPr snapToGrid="0" showGuides="1">
      <p:cViewPr>
        <p:scale>
          <a:sx n="100" d="100"/>
          <a:sy n="100" d="100"/>
        </p:scale>
        <p:origin x="234" y="-78"/>
      </p:cViewPr>
      <p:guideLst>
        <p:guide orient="horz" pos="2161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2E3AAC11-D570-4EA9-AFC0-30FB72BA45EB}" type="datetimeFigureOut">
              <a:rPr lang="zh-CN" altLang="en-US" sz="2100" smtClean="0">
                <a:solidFill>
                  <a:prstClr val="black"/>
                </a:solidFill>
              </a:rPr>
              <a:pPr defTabSz="1088390"/>
              <a:t>2022-11-24</a:t>
            </a:fld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55ECCFAA-F4FB-487C-9F1E-C8836D0C3DC9}" type="slidenum">
              <a:rPr lang="zh-CN" altLang="en-US" sz="2100" smtClean="0">
                <a:solidFill>
                  <a:prstClr val="black"/>
                </a:solidFill>
              </a:rPr>
              <a:pPr defTabSz="1088390"/>
              <a:t>‹#›</a:t>
            </a:fld>
            <a:endParaRPr lang="zh-CN" altLang="en-US" sz="21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2E3AAC11-D570-4EA9-AFC0-30FB72BA45EB}" type="datetimeFigureOut">
              <a:rPr lang="zh-CN" altLang="en-US" sz="2100" smtClean="0">
                <a:solidFill>
                  <a:prstClr val="black"/>
                </a:solidFill>
              </a:rPr>
              <a:pPr defTabSz="1088390"/>
              <a:t>2022-11-24</a:t>
            </a:fld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55ECCFAA-F4FB-487C-9F1E-C8836D0C3DC9}" type="slidenum">
              <a:rPr lang="zh-CN" altLang="en-US" sz="2100" smtClean="0">
                <a:solidFill>
                  <a:prstClr val="black"/>
                </a:solidFill>
              </a:rPr>
              <a:pPr defTabSz="1088390"/>
              <a:t>‹#›</a:t>
            </a:fld>
            <a:endParaRPr lang="zh-CN" altLang="en-US" sz="21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21912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2022-11-24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46"/>
            <a:ext cx="12190413" cy="68571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 rot="5400000">
            <a:off x="4192023" y="-300377"/>
            <a:ext cx="3657599" cy="6874556"/>
            <a:chOff x="1921302" y="1545658"/>
            <a:chExt cx="8426114" cy="3621241"/>
          </a:xfrm>
        </p:grpSpPr>
        <p:grpSp>
          <p:nvGrpSpPr>
            <p:cNvPr id="6" name="组合 5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18" name="直接连接符 17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0" name="组合 9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0" name="组合 19"/>
          <p:cNvGrpSpPr/>
          <p:nvPr/>
        </p:nvGrpSpPr>
        <p:grpSpPr>
          <a:xfrm flipH="1">
            <a:off x="3443260" y="2359385"/>
            <a:ext cx="5700739" cy="1669015"/>
            <a:chOff x="3306501" y="2849598"/>
            <a:chExt cx="3917100" cy="1300583"/>
          </a:xfrm>
        </p:grpSpPr>
        <p:sp>
          <p:nvSpPr>
            <p:cNvPr id="21" name="TextBox 18"/>
            <p:cNvSpPr txBox="1"/>
            <p:nvPr/>
          </p:nvSpPr>
          <p:spPr>
            <a:xfrm>
              <a:off x="3306501" y="3646526"/>
              <a:ext cx="3908713" cy="503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spc="600" dirty="0" smtClean="0">
                  <a:solidFill>
                    <a:srgbClr val="407858"/>
                  </a:solidFill>
                  <a:cs typeface="+mn-ea"/>
                  <a:sym typeface="+mn-lt"/>
                </a:rPr>
                <a:t>Happy new year</a:t>
              </a:r>
              <a:endParaRPr lang="en-US" sz="3600" b="1" spc="6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3655174" y="2849598"/>
              <a:ext cx="3568427" cy="1151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spc="300" dirty="0" smtClean="0">
                  <a:solidFill>
                    <a:srgbClr val="407858"/>
                  </a:solidFill>
                  <a:cs typeface="+mn-ea"/>
                  <a:sym typeface="+mn-lt"/>
                </a:rPr>
                <a:t>云千</a:t>
              </a:r>
              <a:r>
                <a:rPr lang="zh-CN" altLang="en-US" sz="4500" b="1" spc="300" dirty="0" smtClean="0">
                  <a:solidFill>
                    <a:srgbClr val="407858"/>
                  </a:solidFill>
                  <a:cs typeface="+mn-ea"/>
                  <a:sym typeface="+mn-lt"/>
                </a:rPr>
                <a:t>方百剂年结存</a:t>
              </a:r>
              <a:endParaRPr lang="en-US" altLang="zh-CN" sz="4500" b="1" spc="3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18"/>
          <p:cNvGrpSpPr/>
          <p:nvPr/>
        </p:nvGrpSpPr>
        <p:grpSpPr>
          <a:xfrm flipV="1">
            <a:off x="3585379" y="3115397"/>
            <a:ext cx="3602168" cy="265848"/>
            <a:chOff x="6927228" y="7552706"/>
            <a:chExt cx="3076657" cy="227062"/>
          </a:xfrm>
          <a:solidFill>
            <a:srgbClr val="407858"/>
          </a:solidFill>
        </p:grpSpPr>
        <p:sp>
          <p:nvSpPr>
            <p:cNvPr id="27" name="Oval 19"/>
            <p:cNvSpPr>
              <a:spLocks noChangeAspect="1"/>
            </p:cNvSpPr>
            <p:nvPr/>
          </p:nvSpPr>
          <p:spPr>
            <a:xfrm rot="18861538">
              <a:off x="6927228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28" name="Oval 20"/>
            <p:cNvSpPr>
              <a:spLocks noChangeAspect="1"/>
            </p:cNvSpPr>
            <p:nvPr/>
          </p:nvSpPr>
          <p:spPr>
            <a:xfrm rot="18861538">
              <a:off x="7142741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21"/>
            <p:cNvSpPr>
              <a:spLocks noChangeAspect="1"/>
            </p:cNvSpPr>
            <p:nvPr/>
          </p:nvSpPr>
          <p:spPr>
            <a:xfrm rot="18861538">
              <a:off x="7358254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22"/>
            <p:cNvSpPr>
              <a:spLocks noChangeAspect="1"/>
            </p:cNvSpPr>
            <p:nvPr/>
          </p:nvSpPr>
          <p:spPr>
            <a:xfrm rot="18861538">
              <a:off x="7573766" y="771263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23"/>
            <p:cNvSpPr>
              <a:spLocks noChangeAspect="1"/>
            </p:cNvSpPr>
            <p:nvPr/>
          </p:nvSpPr>
          <p:spPr>
            <a:xfrm rot="18861538">
              <a:off x="7789279" y="771022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24"/>
            <p:cNvSpPr>
              <a:spLocks noChangeAspect="1"/>
            </p:cNvSpPr>
            <p:nvPr/>
          </p:nvSpPr>
          <p:spPr>
            <a:xfrm rot="18861538">
              <a:off x="8004792" y="771576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3" name="Oval 25"/>
            <p:cNvSpPr>
              <a:spLocks noChangeAspect="1"/>
            </p:cNvSpPr>
            <p:nvPr/>
          </p:nvSpPr>
          <p:spPr>
            <a:xfrm rot="18861538">
              <a:off x="8220304" y="771334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4" name="Oval 26"/>
            <p:cNvSpPr>
              <a:spLocks noChangeAspect="1"/>
            </p:cNvSpPr>
            <p:nvPr/>
          </p:nvSpPr>
          <p:spPr>
            <a:xfrm rot="18861538">
              <a:off x="8435817" y="771093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27"/>
            <p:cNvSpPr>
              <a:spLocks noChangeAspect="1"/>
            </p:cNvSpPr>
            <p:nvPr/>
          </p:nvSpPr>
          <p:spPr>
            <a:xfrm rot="18861538">
              <a:off x="8651330" y="770852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29"/>
            <p:cNvSpPr>
              <a:spLocks noChangeAspect="1"/>
            </p:cNvSpPr>
            <p:nvPr/>
          </p:nvSpPr>
          <p:spPr>
            <a:xfrm rot="18861538">
              <a:off x="8866842" y="771406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7" name="Oval 30"/>
            <p:cNvSpPr>
              <a:spLocks noChangeAspect="1"/>
            </p:cNvSpPr>
            <p:nvPr/>
          </p:nvSpPr>
          <p:spPr>
            <a:xfrm rot="18861538">
              <a:off x="9082355" y="771165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31"/>
            <p:cNvSpPr>
              <a:spLocks noChangeAspect="1"/>
            </p:cNvSpPr>
            <p:nvPr/>
          </p:nvSpPr>
          <p:spPr>
            <a:xfrm rot="18861538">
              <a:off x="9297868" y="770924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9" name="Oval 32"/>
            <p:cNvSpPr>
              <a:spLocks noChangeAspect="1"/>
            </p:cNvSpPr>
            <p:nvPr/>
          </p:nvSpPr>
          <p:spPr>
            <a:xfrm rot="18861538">
              <a:off x="6927228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0" name="Oval 33"/>
            <p:cNvSpPr>
              <a:spLocks noChangeAspect="1"/>
            </p:cNvSpPr>
            <p:nvPr/>
          </p:nvSpPr>
          <p:spPr>
            <a:xfrm rot="18861538">
              <a:off x="7142741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34"/>
            <p:cNvSpPr>
              <a:spLocks noChangeAspect="1"/>
            </p:cNvSpPr>
            <p:nvPr/>
          </p:nvSpPr>
          <p:spPr>
            <a:xfrm rot="18861538">
              <a:off x="7358254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2" name="Oval 35"/>
            <p:cNvSpPr>
              <a:spLocks noChangeAspect="1"/>
            </p:cNvSpPr>
            <p:nvPr/>
          </p:nvSpPr>
          <p:spPr>
            <a:xfrm rot="18861538">
              <a:off x="7573766" y="755824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3" name="Oval 36"/>
            <p:cNvSpPr>
              <a:spLocks noChangeAspect="1"/>
            </p:cNvSpPr>
            <p:nvPr/>
          </p:nvSpPr>
          <p:spPr>
            <a:xfrm rot="18861538">
              <a:off x="7789279" y="755583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37"/>
            <p:cNvSpPr>
              <a:spLocks noChangeAspect="1"/>
            </p:cNvSpPr>
            <p:nvPr/>
          </p:nvSpPr>
          <p:spPr>
            <a:xfrm rot="18861538">
              <a:off x="8004792" y="756137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38"/>
            <p:cNvSpPr>
              <a:spLocks noChangeAspect="1"/>
            </p:cNvSpPr>
            <p:nvPr/>
          </p:nvSpPr>
          <p:spPr>
            <a:xfrm rot="18861538">
              <a:off x="8220304" y="755896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6" name="Oval 39"/>
            <p:cNvSpPr>
              <a:spLocks noChangeAspect="1"/>
            </p:cNvSpPr>
            <p:nvPr/>
          </p:nvSpPr>
          <p:spPr>
            <a:xfrm rot="18861538">
              <a:off x="8435817" y="755655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40"/>
            <p:cNvSpPr>
              <a:spLocks noChangeAspect="1"/>
            </p:cNvSpPr>
            <p:nvPr/>
          </p:nvSpPr>
          <p:spPr>
            <a:xfrm rot="18861538">
              <a:off x="8651330" y="755414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8" name="Oval 41"/>
            <p:cNvSpPr>
              <a:spLocks noChangeAspect="1"/>
            </p:cNvSpPr>
            <p:nvPr/>
          </p:nvSpPr>
          <p:spPr>
            <a:xfrm rot="18861538">
              <a:off x="8866842" y="7559679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9" name="Oval 42"/>
            <p:cNvSpPr>
              <a:spLocks noChangeAspect="1"/>
            </p:cNvSpPr>
            <p:nvPr/>
          </p:nvSpPr>
          <p:spPr>
            <a:xfrm rot="18861538">
              <a:off x="9082355" y="755726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0" name="Oval 43"/>
            <p:cNvSpPr>
              <a:spLocks noChangeAspect="1"/>
            </p:cNvSpPr>
            <p:nvPr/>
          </p:nvSpPr>
          <p:spPr>
            <a:xfrm rot="18861538">
              <a:off x="9297868" y="755485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1" name="Oval 44"/>
            <p:cNvSpPr>
              <a:spLocks noChangeAspect="1"/>
            </p:cNvSpPr>
            <p:nvPr/>
          </p:nvSpPr>
          <p:spPr>
            <a:xfrm rot="18861538">
              <a:off x="9508851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2" name="Oval 45"/>
            <p:cNvSpPr>
              <a:spLocks noChangeAspect="1"/>
            </p:cNvSpPr>
            <p:nvPr/>
          </p:nvSpPr>
          <p:spPr>
            <a:xfrm rot="18861538">
              <a:off x="9724364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3" name="Oval 46"/>
            <p:cNvSpPr>
              <a:spLocks noChangeAspect="1"/>
            </p:cNvSpPr>
            <p:nvPr/>
          </p:nvSpPr>
          <p:spPr>
            <a:xfrm rot="18861538">
              <a:off x="9939877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4" name="Oval 56"/>
            <p:cNvSpPr>
              <a:spLocks noChangeAspect="1"/>
            </p:cNvSpPr>
            <p:nvPr/>
          </p:nvSpPr>
          <p:spPr>
            <a:xfrm rot="18861538">
              <a:off x="9508851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5" name="Oval 57"/>
            <p:cNvSpPr>
              <a:spLocks noChangeAspect="1"/>
            </p:cNvSpPr>
            <p:nvPr/>
          </p:nvSpPr>
          <p:spPr>
            <a:xfrm rot="18861538">
              <a:off x="9724364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6" name="Oval 58"/>
            <p:cNvSpPr>
              <a:spLocks noChangeAspect="1"/>
            </p:cNvSpPr>
            <p:nvPr/>
          </p:nvSpPr>
          <p:spPr>
            <a:xfrm rot="18861538">
              <a:off x="9939877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Click="0" advTm="1000">
        <p14:warp dir="in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10514231" cy="51259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</a:t>
            </a:r>
            <a:r>
              <a:rPr lang="en-US" dirty="0" smtClean="0"/>
              <a:t>.</a:t>
            </a:r>
            <a:r>
              <a:rPr lang="zh-CN" altLang="en-US" dirty="0" smtClean="0"/>
              <a:t>年结存完毕后，会将年结存前数据自动备份，并还原到新账套，客户可直接查询使用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4429601" y="1769269"/>
            <a:ext cx="5274310" cy="4654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4638783" cy="51259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4</a:t>
            </a:r>
            <a:r>
              <a:rPr lang="en-US" dirty="0" smtClean="0"/>
              <a:t>.</a:t>
            </a:r>
            <a:r>
              <a:rPr lang="zh-CN" altLang="en-US" dirty="0" smtClean="0"/>
              <a:t>年结存后，检查调整期初数据，调整基本信息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5801201" y="878999"/>
            <a:ext cx="5274310" cy="5349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4638783" cy="51259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5</a:t>
            </a:r>
            <a:r>
              <a:rPr lang="en-US" dirty="0" smtClean="0"/>
              <a:t>.</a:t>
            </a:r>
            <a:r>
              <a:rPr lang="zh-CN" altLang="en-US" dirty="0" smtClean="0"/>
              <a:t>确认无误后，启用账套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5353526" y="1014254"/>
            <a:ext cx="5274310" cy="5593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 smtClean="0">
                <a:solidFill>
                  <a:srgbClr val="407858"/>
                </a:solidFill>
                <a:cs typeface="+mn-ea"/>
                <a:sym typeface="+mn-lt"/>
              </a:rPr>
              <a:t>第四章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8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4936660" y="2641451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年</a:t>
            </a:r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结存注意事项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</a:t>
              </a:r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结存注意事项</a:t>
              </a:r>
              <a:endParaRPr lang="en-US" altLang="zh-CN" sz="3200" b="1" dirty="0" smtClean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年</a:t>
            </a:r>
            <a:r>
              <a:rPr lang="zh-CN" altLang="en-US" dirty="0" smtClean="0"/>
              <a:t>结存过程中，请勿触动鼠标或键盘，过程中可能由于鼠标操作频繁、网络问题、客户数据过大等原因导致</a:t>
            </a:r>
            <a:r>
              <a:rPr lang="zh-CN" altLang="en-US" dirty="0" smtClean="0"/>
              <a:t>超时：</a:t>
            </a:r>
            <a:endParaRPr lang="en-US" altLang="zh-CN" sz="1800" dirty="0" smtClean="0"/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3423766" y="1839384"/>
            <a:ext cx="5152381" cy="42476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</a:t>
              </a:r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结存注意事项</a:t>
              </a:r>
              <a:endParaRPr lang="en-US" altLang="zh-CN" sz="3200" b="1" dirty="0" smtClean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若</a:t>
            </a:r>
            <a:r>
              <a:rPr lang="zh-CN" altLang="en-US" dirty="0" smtClean="0"/>
              <a:t>遇到超时</a:t>
            </a:r>
            <a:r>
              <a:rPr lang="zh-CN" altLang="en-US" dirty="0" smtClean="0"/>
              <a:t>，下图</a:t>
            </a:r>
            <a:r>
              <a:rPr lang="zh-CN" altLang="en-US" dirty="0" smtClean="0"/>
              <a:t>点击取消。等待几分钟后</a:t>
            </a:r>
            <a:r>
              <a:rPr lang="zh-CN" altLang="en-US" dirty="0" smtClean="0"/>
              <a:t>再次点击年结存即可。最终</a:t>
            </a:r>
            <a:r>
              <a:rPr lang="zh-CN" altLang="en-US" dirty="0" smtClean="0"/>
              <a:t>只会年结存成功后，才会生成自动恢复数据的账</a:t>
            </a:r>
            <a:r>
              <a:rPr lang="zh-CN" altLang="en-US" dirty="0" smtClean="0"/>
              <a:t>套：</a:t>
            </a:r>
            <a:endParaRPr lang="zh-CN" altLang="en-US" dirty="0" smtClean="0"/>
          </a:p>
          <a:p>
            <a:pPr>
              <a:buNone/>
            </a:pPr>
            <a:endParaRPr lang="zh-CN" altLang="en-US" sz="1800" dirty="0" smtClean="0"/>
          </a:p>
          <a:p>
            <a:pPr>
              <a:buNone/>
            </a:pPr>
            <a:endParaRPr lang="en-US" altLang="zh-CN" sz="1800" dirty="0" smtClean="0"/>
          </a:p>
        </p:txBody>
      </p:sp>
      <p:pic>
        <p:nvPicPr>
          <p:cNvPr id="10" name="图片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376" y="2072114"/>
            <a:ext cx="5274310" cy="376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562724" y="2124074"/>
            <a:ext cx="4646613" cy="37949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 rot="5400000">
            <a:off x="4192023" y="-300377"/>
            <a:ext cx="3657599" cy="6874556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3" name="直接连接符 22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7" name="组合 16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1" name="直接连接符 20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组合 17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4048706" y="1958411"/>
            <a:ext cx="17365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07858"/>
                </a:solidFill>
                <a:cs typeface="+mn-ea"/>
                <a:sym typeface="+mn-lt"/>
              </a:rPr>
              <a:t>谢谢</a:t>
            </a:r>
            <a:endParaRPr lang="en-US" altLang="zh-CN" sz="66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6050030" y="3185938"/>
            <a:ext cx="17365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6600" b="1" dirty="0">
                <a:solidFill>
                  <a:srgbClr val="407858"/>
                </a:solidFill>
                <a:cs typeface="+mn-ea"/>
                <a:sym typeface="+mn-lt"/>
              </a:rPr>
              <a:t>观看</a:t>
            </a:r>
            <a:endParaRPr lang="en-US" altLang="zh-CN" sz="66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3" name="Group 18"/>
          <p:cNvGrpSpPr/>
          <p:nvPr/>
        </p:nvGrpSpPr>
        <p:grpSpPr>
          <a:xfrm flipV="1">
            <a:off x="4120217" y="2960120"/>
            <a:ext cx="3602168" cy="265848"/>
            <a:chOff x="6927228" y="7552706"/>
            <a:chExt cx="3076657" cy="227062"/>
          </a:xfrm>
          <a:solidFill>
            <a:srgbClr val="407858"/>
          </a:solidFill>
        </p:grpSpPr>
        <p:sp>
          <p:nvSpPr>
            <p:cNvPr id="34" name="Oval 19"/>
            <p:cNvSpPr>
              <a:spLocks noChangeAspect="1"/>
            </p:cNvSpPr>
            <p:nvPr/>
          </p:nvSpPr>
          <p:spPr>
            <a:xfrm rot="18861538">
              <a:off x="6927228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20"/>
            <p:cNvSpPr>
              <a:spLocks noChangeAspect="1"/>
            </p:cNvSpPr>
            <p:nvPr/>
          </p:nvSpPr>
          <p:spPr>
            <a:xfrm rot="18861538">
              <a:off x="7142741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21"/>
            <p:cNvSpPr>
              <a:spLocks noChangeAspect="1"/>
            </p:cNvSpPr>
            <p:nvPr/>
          </p:nvSpPr>
          <p:spPr>
            <a:xfrm rot="18861538">
              <a:off x="7358254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7" name="Oval 22"/>
            <p:cNvSpPr>
              <a:spLocks noChangeAspect="1"/>
            </p:cNvSpPr>
            <p:nvPr/>
          </p:nvSpPr>
          <p:spPr>
            <a:xfrm rot="18861538">
              <a:off x="7573766" y="771263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23"/>
            <p:cNvSpPr>
              <a:spLocks noChangeAspect="1"/>
            </p:cNvSpPr>
            <p:nvPr/>
          </p:nvSpPr>
          <p:spPr>
            <a:xfrm rot="18861538">
              <a:off x="7789279" y="771022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9" name="Oval 24"/>
            <p:cNvSpPr>
              <a:spLocks noChangeAspect="1"/>
            </p:cNvSpPr>
            <p:nvPr/>
          </p:nvSpPr>
          <p:spPr>
            <a:xfrm rot="18861538">
              <a:off x="8004792" y="771576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0" name="Oval 25"/>
            <p:cNvSpPr>
              <a:spLocks noChangeAspect="1"/>
            </p:cNvSpPr>
            <p:nvPr/>
          </p:nvSpPr>
          <p:spPr>
            <a:xfrm rot="18861538">
              <a:off x="8220304" y="771334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26"/>
            <p:cNvSpPr>
              <a:spLocks noChangeAspect="1"/>
            </p:cNvSpPr>
            <p:nvPr/>
          </p:nvSpPr>
          <p:spPr>
            <a:xfrm rot="18861538">
              <a:off x="8435817" y="771093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2" name="Oval 27"/>
            <p:cNvSpPr>
              <a:spLocks noChangeAspect="1"/>
            </p:cNvSpPr>
            <p:nvPr/>
          </p:nvSpPr>
          <p:spPr>
            <a:xfrm rot="18861538">
              <a:off x="8651330" y="770852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 rot="18861538">
              <a:off x="8866842" y="771406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30"/>
            <p:cNvSpPr>
              <a:spLocks noChangeAspect="1"/>
            </p:cNvSpPr>
            <p:nvPr/>
          </p:nvSpPr>
          <p:spPr>
            <a:xfrm rot="18861538">
              <a:off x="9082355" y="771165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31"/>
            <p:cNvSpPr>
              <a:spLocks noChangeAspect="1"/>
            </p:cNvSpPr>
            <p:nvPr/>
          </p:nvSpPr>
          <p:spPr>
            <a:xfrm rot="18861538">
              <a:off x="9297868" y="770924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6" name="Oval 32"/>
            <p:cNvSpPr>
              <a:spLocks noChangeAspect="1"/>
            </p:cNvSpPr>
            <p:nvPr/>
          </p:nvSpPr>
          <p:spPr>
            <a:xfrm rot="18861538">
              <a:off x="6927228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33"/>
            <p:cNvSpPr>
              <a:spLocks noChangeAspect="1"/>
            </p:cNvSpPr>
            <p:nvPr/>
          </p:nvSpPr>
          <p:spPr>
            <a:xfrm rot="18861538">
              <a:off x="7142741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8" name="Oval 34"/>
            <p:cNvSpPr>
              <a:spLocks noChangeAspect="1"/>
            </p:cNvSpPr>
            <p:nvPr/>
          </p:nvSpPr>
          <p:spPr>
            <a:xfrm rot="18861538">
              <a:off x="7358254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9" name="Oval 35"/>
            <p:cNvSpPr>
              <a:spLocks noChangeAspect="1"/>
            </p:cNvSpPr>
            <p:nvPr/>
          </p:nvSpPr>
          <p:spPr>
            <a:xfrm rot="18861538">
              <a:off x="7573766" y="755824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0" name="Oval 36"/>
            <p:cNvSpPr>
              <a:spLocks noChangeAspect="1"/>
            </p:cNvSpPr>
            <p:nvPr/>
          </p:nvSpPr>
          <p:spPr>
            <a:xfrm rot="18861538">
              <a:off x="7789279" y="755583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1" name="Oval 37"/>
            <p:cNvSpPr>
              <a:spLocks noChangeAspect="1"/>
            </p:cNvSpPr>
            <p:nvPr/>
          </p:nvSpPr>
          <p:spPr>
            <a:xfrm rot="18861538">
              <a:off x="8004792" y="756137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2" name="Oval 38"/>
            <p:cNvSpPr>
              <a:spLocks noChangeAspect="1"/>
            </p:cNvSpPr>
            <p:nvPr/>
          </p:nvSpPr>
          <p:spPr>
            <a:xfrm rot="18861538">
              <a:off x="8220304" y="755896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3" name="Oval 39"/>
            <p:cNvSpPr>
              <a:spLocks noChangeAspect="1"/>
            </p:cNvSpPr>
            <p:nvPr/>
          </p:nvSpPr>
          <p:spPr>
            <a:xfrm rot="18861538">
              <a:off x="8435817" y="755655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4" name="Oval 40"/>
            <p:cNvSpPr>
              <a:spLocks noChangeAspect="1"/>
            </p:cNvSpPr>
            <p:nvPr/>
          </p:nvSpPr>
          <p:spPr>
            <a:xfrm rot="18861538">
              <a:off x="8651330" y="755414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5" name="Oval 41"/>
            <p:cNvSpPr>
              <a:spLocks noChangeAspect="1"/>
            </p:cNvSpPr>
            <p:nvPr/>
          </p:nvSpPr>
          <p:spPr>
            <a:xfrm rot="18861538">
              <a:off x="8866842" y="7559679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6" name="Oval 42"/>
            <p:cNvSpPr>
              <a:spLocks noChangeAspect="1"/>
            </p:cNvSpPr>
            <p:nvPr/>
          </p:nvSpPr>
          <p:spPr>
            <a:xfrm rot="18861538">
              <a:off x="9082355" y="755726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7" name="Oval 43"/>
            <p:cNvSpPr>
              <a:spLocks noChangeAspect="1"/>
            </p:cNvSpPr>
            <p:nvPr/>
          </p:nvSpPr>
          <p:spPr>
            <a:xfrm rot="18861538">
              <a:off x="9297868" y="755485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8" name="Oval 44"/>
            <p:cNvSpPr>
              <a:spLocks noChangeAspect="1"/>
            </p:cNvSpPr>
            <p:nvPr/>
          </p:nvSpPr>
          <p:spPr>
            <a:xfrm rot="18861538">
              <a:off x="9508851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9" name="Oval 45"/>
            <p:cNvSpPr>
              <a:spLocks noChangeAspect="1"/>
            </p:cNvSpPr>
            <p:nvPr/>
          </p:nvSpPr>
          <p:spPr>
            <a:xfrm rot="18861538">
              <a:off x="9724364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0" name="Oval 46"/>
            <p:cNvSpPr>
              <a:spLocks noChangeAspect="1"/>
            </p:cNvSpPr>
            <p:nvPr/>
          </p:nvSpPr>
          <p:spPr>
            <a:xfrm rot="18861538">
              <a:off x="9939877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1" name="Oval 56"/>
            <p:cNvSpPr>
              <a:spLocks noChangeAspect="1"/>
            </p:cNvSpPr>
            <p:nvPr/>
          </p:nvSpPr>
          <p:spPr>
            <a:xfrm rot="18861538">
              <a:off x="9508851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2" name="Oval 57"/>
            <p:cNvSpPr>
              <a:spLocks noChangeAspect="1"/>
            </p:cNvSpPr>
            <p:nvPr/>
          </p:nvSpPr>
          <p:spPr>
            <a:xfrm rot="18861538">
              <a:off x="9724364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3" name="Oval 58"/>
            <p:cNvSpPr>
              <a:spLocks noChangeAspect="1"/>
            </p:cNvSpPr>
            <p:nvPr/>
          </p:nvSpPr>
          <p:spPr>
            <a:xfrm rot="18861538">
              <a:off x="9939877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Click="0" advTm="1000">
        <p14:warp dir="in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2445612" y="1734815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 smtClean="0">
                <a:solidFill>
                  <a:srgbClr val="407858"/>
                </a:solidFill>
                <a:cs typeface="+mn-ea"/>
                <a:sym typeface="+mn-lt"/>
              </a:rPr>
              <a:t>目录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 rot="16200000" flipH="1">
            <a:off x="5124267" y="1286286"/>
            <a:ext cx="3352787" cy="3875443"/>
            <a:chOff x="6461521" y="1199933"/>
            <a:chExt cx="3690550" cy="2601109"/>
          </a:xfrm>
        </p:grpSpPr>
        <p:sp>
          <p:nvSpPr>
            <p:cNvPr id="37" name="Rectangle 12"/>
            <p:cNvSpPr>
              <a:spLocks noChangeArrowheads="1"/>
            </p:cNvSpPr>
            <p:nvPr/>
          </p:nvSpPr>
          <p:spPr bwMode="auto">
            <a:xfrm>
              <a:off x="6463489" y="3183342"/>
              <a:ext cx="701480" cy="60984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spc="600">
                <a:solidFill>
                  <a:srgbClr val="3185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auto">
            <a:xfrm>
              <a:off x="6463488" y="1199933"/>
              <a:ext cx="701482" cy="60984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spc="600">
                <a:solidFill>
                  <a:srgbClr val="3185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6461521" y="2208334"/>
              <a:ext cx="701482" cy="609850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spc="600">
                <a:solidFill>
                  <a:srgbClr val="3185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extBox 105"/>
            <p:cNvSpPr txBox="1">
              <a:spLocks noChangeArrowheads="1"/>
            </p:cNvSpPr>
            <p:nvPr/>
          </p:nvSpPr>
          <p:spPr bwMode="auto">
            <a:xfrm rot="16200000">
              <a:off x="8483076" y="21005"/>
              <a:ext cx="382135" cy="295585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什么是年结存</a:t>
              </a:r>
              <a:endParaRPr lang="zh-CN" altLang="en-US" sz="2800" b="1" spc="600" dirty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106"/>
            <p:cNvSpPr txBox="1">
              <a:spLocks noChangeArrowheads="1"/>
            </p:cNvSpPr>
            <p:nvPr/>
          </p:nvSpPr>
          <p:spPr bwMode="auto">
            <a:xfrm rot="16200000">
              <a:off x="6578578" y="1266527"/>
              <a:ext cx="515898" cy="618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spc="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3200" b="1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TextBox 108"/>
            <p:cNvSpPr txBox="1">
              <a:spLocks noChangeArrowheads="1"/>
            </p:cNvSpPr>
            <p:nvPr/>
          </p:nvSpPr>
          <p:spPr bwMode="auto">
            <a:xfrm rot="16200000">
              <a:off x="8338062" y="1269993"/>
              <a:ext cx="382135" cy="247591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结存</a:t>
              </a:r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准备</a:t>
              </a:r>
              <a:endParaRPr lang="zh-CN" altLang="en-US" sz="2800" b="1" spc="600" dirty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Box 109"/>
            <p:cNvSpPr txBox="1">
              <a:spLocks noChangeArrowheads="1"/>
            </p:cNvSpPr>
            <p:nvPr/>
          </p:nvSpPr>
          <p:spPr bwMode="auto">
            <a:xfrm rot="16200000">
              <a:off x="6578578" y="2275459"/>
              <a:ext cx="515898" cy="618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spc="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3200" b="1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TextBox 115"/>
            <p:cNvSpPr txBox="1">
              <a:spLocks noChangeArrowheads="1"/>
            </p:cNvSpPr>
            <p:nvPr/>
          </p:nvSpPr>
          <p:spPr bwMode="auto">
            <a:xfrm rot="16200000">
              <a:off x="8262097" y="2264380"/>
              <a:ext cx="382135" cy="247591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结存</a:t>
              </a:r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步骤</a:t>
              </a:r>
              <a:endParaRPr lang="zh-CN" altLang="en-US" sz="2800" b="1" spc="600" dirty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TextBox 116"/>
            <p:cNvSpPr txBox="1">
              <a:spLocks noChangeArrowheads="1"/>
            </p:cNvSpPr>
            <p:nvPr/>
          </p:nvSpPr>
          <p:spPr bwMode="auto">
            <a:xfrm rot="16200000">
              <a:off x="6578578" y="3233964"/>
              <a:ext cx="515898" cy="618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spc="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3200" b="1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rot="5400000">
            <a:off x="1193200" y="2399704"/>
            <a:ext cx="3657599" cy="1379150"/>
            <a:chOff x="1921302" y="1545658"/>
            <a:chExt cx="8426114" cy="3621241"/>
          </a:xfrm>
        </p:grpSpPr>
        <p:grpSp>
          <p:nvGrpSpPr>
            <p:cNvPr id="50" name="组合 49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61" name="直接连接符 60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59" name="直接连接符 58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53" name="组合 52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57" name="直接连接符 56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组合 53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接连接符 55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8" name="Rectangle 12"/>
          <p:cNvSpPr>
            <a:spLocks noChangeArrowheads="1"/>
          </p:cNvSpPr>
          <p:nvPr/>
        </p:nvSpPr>
        <p:spPr bwMode="auto">
          <a:xfrm rot="16200000" flipH="1">
            <a:off x="9582507" y="1385152"/>
            <a:ext cx="637280" cy="908626"/>
          </a:xfrm>
          <a:prstGeom prst="rect">
            <a:avLst/>
          </a:prstGeom>
          <a:solidFill>
            <a:srgbClr val="407858"/>
          </a:solidFill>
          <a:ln>
            <a:noFill/>
          </a:ln>
        </p:spPr>
        <p:txBody>
          <a:bodyPr lIns="68562" tIns="34281" rIns="68562" bIns="3428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 spc="600">
              <a:solidFill>
                <a:srgbClr val="3185A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115"/>
          <p:cNvSpPr txBox="1">
            <a:spLocks noChangeArrowheads="1"/>
          </p:cNvSpPr>
          <p:nvPr/>
        </p:nvSpPr>
        <p:spPr bwMode="auto">
          <a:xfrm flipH="1">
            <a:off x="9637437" y="2203746"/>
            <a:ext cx="569350" cy="3121349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eaVert"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spc="600" dirty="0" smtClean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sz="2800" b="1" spc="600" dirty="0" smtClean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rPr>
              <a:t>结存</a:t>
            </a:r>
            <a:r>
              <a:rPr lang="zh-CN" altLang="en-US" sz="2800" b="1" spc="600" dirty="0" smtClean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rPr>
              <a:t>注意事项</a:t>
            </a:r>
            <a:endParaRPr lang="zh-CN" altLang="en-US" sz="2800" b="1" spc="600" dirty="0">
              <a:solidFill>
                <a:srgbClr val="40785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116"/>
          <p:cNvSpPr txBox="1">
            <a:spLocks noChangeArrowheads="1"/>
          </p:cNvSpPr>
          <p:nvPr/>
        </p:nvSpPr>
        <p:spPr bwMode="auto">
          <a:xfrm flipH="1">
            <a:off x="9598511" y="1578885"/>
            <a:ext cx="468682" cy="561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3200" b="1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3510" y="2481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>
                <a:solidFill>
                  <a:srgbClr val="407858"/>
                </a:solidFill>
                <a:cs typeface="+mn-ea"/>
                <a:sym typeface="+mn-lt"/>
              </a:rPr>
              <a:t>第一章</a:t>
            </a:r>
          </a:p>
        </p:txBody>
      </p:sp>
      <p:grpSp>
        <p:nvGrpSpPr>
          <p:cNvPr id="2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3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6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5229960" y="260694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什么是年结存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9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10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什么是年结存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9" name="内容占位符 48"/>
          <p:cNvSpPr>
            <a:spLocks noGrp="1"/>
          </p:cNvSpPr>
          <p:nvPr>
            <p:ph idx="1"/>
          </p:nvPr>
        </p:nvSpPr>
        <p:spPr>
          <a:xfrm>
            <a:off x="838092" y="1673345"/>
            <a:ext cx="10497017" cy="1688980"/>
          </a:xfrm>
        </p:spPr>
        <p:txBody>
          <a:bodyPr/>
          <a:lstStyle/>
          <a:p>
            <a:r>
              <a:rPr lang="zh-CN" altLang="en-US" dirty="0" smtClean="0"/>
              <a:t>当</a:t>
            </a:r>
            <a:r>
              <a:rPr lang="zh-CN" altLang="en-US" dirty="0" smtClean="0"/>
              <a:t>一个年度结束时，需要对本年度的业务及财务数据进行封存，清理账套明细数据提升系统运行效率，此行为称为年结存。</a:t>
            </a:r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8" name="内容占位符 48"/>
          <p:cNvSpPr txBox="1">
            <a:spLocks/>
          </p:cNvSpPr>
          <p:nvPr/>
        </p:nvSpPr>
        <p:spPr>
          <a:xfrm>
            <a:off x="904767" y="3559295"/>
            <a:ext cx="10497017" cy="168898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/>
              <a:t>年</a:t>
            </a:r>
            <a:r>
              <a:rPr lang="zh-CN" altLang="en-US" sz="2800" dirty="0" smtClean="0"/>
              <a:t>结存后的年末数据＝下一个年度的期初数据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 smtClean="0">
                <a:solidFill>
                  <a:srgbClr val="407858"/>
                </a:solidFill>
                <a:cs typeface="+mn-ea"/>
                <a:sym typeface="+mn-lt"/>
              </a:rPr>
              <a:t>第二章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8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5229960" y="260694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年结存前准备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年结存前准备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9" name="内容占位符 48"/>
          <p:cNvSpPr>
            <a:spLocks noGrp="1"/>
          </p:cNvSpPr>
          <p:nvPr>
            <p:ph idx="1"/>
          </p:nvPr>
        </p:nvSpPr>
        <p:spPr>
          <a:xfrm>
            <a:off x="771417" y="1482845"/>
            <a:ext cx="8982183" cy="370828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一、提前</a:t>
            </a:r>
            <a:r>
              <a:rPr lang="zh-CN" altLang="en-US" dirty="0" smtClean="0"/>
              <a:t>把</a:t>
            </a:r>
            <a:r>
              <a:rPr lang="zh-CN" altLang="en-US" dirty="0" smtClean="0"/>
              <a:t>草稿、单据等</a:t>
            </a:r>
            <a:r>
              <a:rPr lang="zh-CN" altLang="en-US" dirty="0" smtClean="0"/>
              <a:t>处理完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二、所有客户端电脑退出软件，不要使用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 smtClean="0">
                <a:solidFill>
                  <a:srgbClr val="407858"/>
                </a:solidFill>
                <a:cs typeface="+mn-ea"/>
                <a:sym typeface="+mn-lt"/>
              </a:rPr>
              <a:t>第三章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8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5229961" y="2606945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年结存步骤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790467" y="1385798"/>
            <a:ext cx="4343508" cy="51259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同线下版本，登录云千方软件后，由“系统维护</a:t>
            </a:r>
            <a:r>
              <a:rPr lang="en-US" dirty="0" smtClean="0"/>
              <a:t>--</a:t>
            </a:r>
            <a:r>
              <a:rPr lang="zh-CN" altLang="en-US" dirty="0" smtClean="0"/>
              <a:t>年结存”菜单</a:t>
            </a:r>
            <a:r>
              <a:rPr lang="zh-CN" altLang="en-US" dirty="0" smtClean="0"/>
              <a:t>进入：</a:t>
            </a: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5914231" y="941159"/>
            <a:ext cx="4495800" cy="5415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10514231" cy="51259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</a:t>
            </a:r>
            <a:r>
              <a:rPr lang="en-US" dirty="0" smtClean="0"/>
              <a:t>.</a:t>
            </a:r>
            <a:r>
              <a:rPr lang="zh-CN" altLang="en-US" dirty="0" smtClean="0"/>
              <a:t>勾选结存配置后，点击“开始结存”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3639026" y="1638776"/>
            <a:ext cx="5274310" cy="4324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2ax44ll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321</Words>
  <Application>WPS 演示</Application>
  <PresentationFormat>自定义</PresentationFormat>
  <Paragraphs>60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第一PPT</dc:creator>
  <cp:keywords>www.1ppt.com</cp:keywords>
  <dc:description>www.1ppt.com</dc:description>
  <cp:lastModifiedBy>CL</cp:lastModifiedBy>
  <cp:revision>3264</cp:revision>
  <dcterms:created xsi:type="dcterms:W3CDTF">2015-12-01T09:06:00Z</dcterms:created>
  <dcterms:modified xsi:type="dcterms:W3CDTF">2022-11-24T08:38:02Z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